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Lst>
  <p:sldSz cy="5143500" cx="9144000"/>
  <p:notesSz cx="6858000" cy="9144000"/>
  <p:embeddedFontLst>
    <p:embeddedFont>
      <p:font typeface="Raleway"/>
      <p:regular r:id="rId138"/>
      <p:bold r:id="rId139"/>
      <p:italic r:id="rId140"/>
      <p:boldItalic r:id="rId141"/>
    </p:embeddedFont>
    <p:embeddedFont>
      <p:font typeface="Lato"/>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Lora Woodfo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3C7DF9-7306-426E-8B2B-C53AF150497E}">
  <a:tblStyle styleId="{FB3C7DF9-7306-426E-8B2B-C53AF150497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6D444C26-3C67-4B56-BB65-CBBF2E2BF263}"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143" Type="http://schemas.openxmlformats.org/officeDocument/2006/relationships/font" Target="fonts/Lato-bold.fntdata"/><Relationship Id="rId142" Type="http://schemas.openxmlformats.org/officeDocument/2006/relationships/font" Target="fonts/Lato-regular.fntdata"/><Relationship Id="rId141" Type="http://schemas.openxmlformats.org/officeDocument/2006/relationships/font" Target="fonts/Raleway-boldItalic.fntdata"/><Relationship Id="rId140"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145" Type="http://schemas.openxmlformats.org/officeDocument/2006/relationships/font" Target="fonts/Lato-boldItalic.fntdata"/><Relationship Id="rId8" Type="http://schemas.openxmlformats.org/officeDocument/2006/relationships/slide" Target="slides/slide2.xml"/><Relationship Id="rId144" Type="http://schemas.openxmlformats.org/officeDocument/2006/relationships/font" Target="fonts/Lato-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bold.fntdata"/><Relationship Id="rId138" Type="http://schemas.openxmlformats.org/officeDocument/2006/relationships/font" Target="fonts/Raleway-regular.fntdata"/><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18T19:28:25.236">
    <p:pos x="6000" y="0"/>
    <p:text>Fix screenshot</p:text>
  </p:cm>
  <p:cm authorId="0" idx="2" dt="2017-07-18T19:28:25.236">
    <p:pos x="6000" y="100"/>
    <p:text>BOth of them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07-18T20:25:29.997">
    <p:pos x="6000" y="0"/>
    <p:text>fix screen shot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07-19T13:59:50.690">
    <p:pos x="6000" y="0"/>
    <p:text>fix</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7-07-19T13:59:58.593">
    <p:pos x="6000" y="0"/>
    <p:text>fix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6" name="Shape 8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5" name="Shape 8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Shape 8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0" name="Shape 8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6" name="Shape 8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Shape 8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2" name="Shape 8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Shape 9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7" name="Shape 9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4" name="Shape 9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0" name="Shape 9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Shape 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9" name="Shape 9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4" name="Shape 1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2" name="Shape 10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7" name="Shape 10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9" name="Shape 5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 name="Shape 6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Shape 6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6" name="Shape 6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Shape 7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2" name="Shape 7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6" name="Shape 7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Shape 7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3" name="Shape 7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0" name="Shape 8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1" name="Shape 8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53.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3.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53.png"/><Relationship Id="rId4"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hyperlink" Target="https://github.com/jhu-archives-and-manuscripts/python_scripts/blob/master/suppressSelectEnumerations.py"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hyperlink" Target="https://github.com/seatgeek/fuzzywuzzy.git" TargetMode="External"/><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35.png"/><Relationship Id="rId4" Type="http://schemas.openxmlformats.org/officeDocument/2006/relationships/image" Target="../media/image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58.png"/><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hyperlink" Target="http://localhost:8080"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65.png"/><Relationship Id="rId4" Type="http://schemas.openxmlformats.org/officeDocument/2006/relationships/hyperlink" Target="http://archivesspace.github.io/archivesspace/api" TargetMode="External"/><Relationship Id="rId5" Type="http://schemas.openxmlformats.org/officeDocument/2006/relationships/hyperlink" Target="https://gist.github.com/jgpawletko/18a1982ec91b290039a968fe4eb924e8" TargetMode="External"/><Relationship Id="rId6"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64.png"/><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hyperlink" Target="http://localhost:8089/"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hyperlink" Target="https://github.com/jhu-archives-and-manuscripts/MARAC_API_Workshop"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hyperlink" Target="https://developers.exlibrisgroup.com/voyager/api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hyperlink" Target="https://github.com/jhu-archives-and-manuscripts/MARAC_API_Worksho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hyperlink" Target="https://github.com/jhu-archives-and-manuscripts/ASpace_API_Workshop" TargetMode="External"/><Relationship Id="rId5" Type="http://schemas.openxmlformats.org/officeDocument/2006/relationships/image" Target="../media/image8.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Accelerating_chang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6.png"/><Relationship Id="rId4" Type="http://schemas.openxmlformats.org/officeDocument/2006/relationships/hyperlink" Target="http://localhost:8089/users/admin/logi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comments" Target="../comments/comment2.xml"/><Relationship Id="rId4" Type="http://schemas.openxmlformats.org/officeDocument/2006/relationships/image" Target="../media/image40.png"/><Relationship Id="rId5" Type="http://schemas.openxmlformats.org/officeDocument/2006/relationships/hyperlink" Target="http://localhost:8089/repositories/2/resources/1"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comments" Target="../comments/comment3.xml"/><Relationship Id="rId4" Type="http://schemas.openxmlformats.org/officeDocument/2006/relationships/image" Target="../media/image43.png"/><Relationship Id="rId5" Type="http://schemas.openxmlformats.org/officeDocument/2006/relationships/hyperlink" Target="http://demo.archivesspace.org/api/container_profi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readwrite.com/2013/09/19/api-define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comments" Target="../comments/comment4.xml"/><Relationship Id="rId4" Type="http://schemas.openxmlformats.org/officeDocument/2006/relationships/image" Target="../media/image45.png"/><Relationship Id="rId5" Type="http://schemas.openxmlformats.org/officeDocument/2006/relationships/hyperlink" Target="http://localhost:8089/container_profiles" TargetMode="External"/><Relationship Id="rId6" Type="http://schemas.openxmlformats.org/officeDocument/2006/relationships/hyperlink" Target="http://localhost:8089/container_profiles" TargetMode="External"/><Relationship Id="rId7" Type="http://schemas.openxmlformats.org/officeDocument/2006/relationships/hyperlink" Target="http://localhost:8089/container_profile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6.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47.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 Id="rId5" Type="http://schemas.openxmlformats.org/officeDocument/2006/relationships/hyperlink" Target="http://localhost:8080" TargetMode="External"/><Relationship Id="rId6" Type="http://schemas.openxmlformats.org/officeDocument/2006/relationships/hyperlink" Target="http://localhost:8080"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 Id="rId5" Type="http://schemas.openxmlformats.org/officeDocument/2006/relationships/hyperlink" Target="https://github.com/jhu-archives-and-manuscripts/ASpace_API_Workshop"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 Id="rId5" Type="http://schemas.openxmlformats.org/officeDocument/2006/relationships/hyperlink" Target="http://localhost:8080" TargetMode="External"/><Relationship Id="rId6" Type="http://schemas.openxmlformats.org/officeDocument/2006/relationships/hyperlink" Target="http://localhost:8080"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62.png"/><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55.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53.png"/><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5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52.png"/><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53.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1" name="Shape 71"/>
        <p:cNvGrpSpPr/>
        <p:nvPr/>
      </p:nvGrpSpPr>
      <p:grpSpPr>
        <a:xfrm>
          <a:off x="0" y="0"/>
          <a:ext cx="0" cy="0"/>
          <a:chOff x="0" y="0"/>
          <a:chExt cx="0" cy="0"/>
        </a:xfrm>
      </p:grpSpPr>
      <p:sp>
        <p:nvSpPr>
          <p:cNvPr id="72" name="Shape 72"/>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t>Introduction to the ArchivesSpace API</a:t>
            </a:r>
          </a:p>
        </p:txBody>
      </p:sp>
      <p:sp>
        <p:nvSpPr>
          <p:cNvPr id="73" name="Shape 73"/>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t>ArchivesSpace Member Forum</a:t>
            </a:r>
            <a:br>
              <a:rPr lang="en" sz="2400"/>
            </a:br>
            <a:r>
              <a:rPr lang="en" sz="2400"/>
              <a:t>Portland State University </a:t>
            </a:r>
          </a:p>
          <a:p>
            <a:pPr lvl="0">
              <a:spcBef>
                <a:spcPts val="0"/>
              </a:spcBef>
              <a:buNone/>
            </a:pPr>
            <a:r>
              <a:rPr lang="en" sz="2400"/>
              <a:t>July 25</a:t>
            </a:r>
            <a:r>
              <a:rPr lang="en" sz="2400">
                <a:latin typeface="Trebuchet MS"/>
                <a:ea typeface="Trebuchet MS"/>
                <a:cs typeface="Trebuchet MS"/>
                <a:sym typeface="Trebuchet MS"/>
              </a:rPr>
              <a:t>, 2017</a:t>
            </a:r>
          </a:p>
          <a:p>
            <a:pPr lvl="0">
              <a:spcBef>
                <a:spcPts val="0"/>
              </a:spcBef>
              <a:buNone/>
            </a:pPr>
            <a:r>
              <a:t/>
            </a:r>
            <a:endParaRPr>
              <a:latin typeface="Trebuchet MS"/>
              <a:ea typeface="Trebuchet MS"/>
              <a:cs typeface="Trebuchet MS"/>
              <a:sym typeface="Trebuchet MS"/>
            </a:endParaRPr>
          </a:p>
          <a:p>
            <a:pPr lvl="0" rtl="0" algn="r">
              <a:spcBef>
                <a:spcPts val="0"/>
              </a:spcBef>
              <a:buNone/>
            </a:pPr>
            <a:r>
              <a:rPr lang="en">
                <a:latin typeface="Trebuchet MS"/>
                <a:ea typeface="Trebuchet MS"/>
                <a:cs typeface="Trebuchet MS"/>
                <a:sym typeface="Trebuchet MS"/>
              </a:rPr>
              <a:t>Lora </a:t>
            </a:r>
            <a:r>
              <a:rPr lang="en"/>
              <a:t>Woodford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38" name="Shape 138"/>
        <p:cNvGrpSpPr/>
        <p:nvPr/>
      </p:nvGrpSpPr>
      <p:grpSpPr>
        <a:xfrm>
          <a:off x="0" y="0"/>
          <a:ext cx="0" cy="0"/>
          <a:chOff x="0" y="0"/>
          <a:chExt cx="0" cy="0"/>
        </a:xfrm>
      </p:grpSpPr>
      <p:sp>
        <p:nvSpPr>
          <p:cNvPr id="139" name="Shape 139"/>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40" name="Shape 140"/>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41" name="Shape 841"/>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842" name="Shape 842"/>
          <p:cNvSpPr txBox="1"/>
          <p:nvPr/>
        </p:nvSpPr>
        <p:spPr>
          <a:xfrm>
            <a:off x="303300" y="1051175"/>
            <a:ext cx="5989500" cy="1046400"/>
          </a:xfrm>
          <a:prstGeom prst="rect">
            <a:avLst/>
          </a:prstGeom>
          <a:noFill/>
          <a:ln>
            <a:noFill/>
          </a:ln>
        </p:spPr>
        <p:txBody>
          <a:bodyPr anchorCtr="0" anchor="t" bIns="91425" lIns="91425" rIns="91425" tIns="91425">
            <a:noAutofit/>
          </a:bodyPr>
          <a:lstStyle/>
          <a:p>
            <a:pPr lvl="0" rtl="0">
              <a:spcBef>
                <a:spcPts val="0"/>
              </a:spcBef>
              <a:buNone/>
            </a:pPr>
            <a:r>
              <a:rPr lang="en"/>
              <a:t>Does </a:t>
            </a:r>
            <a:r>
              <a:rPr b="1" lang="en"/>
              <a:t>Archive-It</a:t>
            </a:r>
            <a:r>
              <a:rPr lang="en"/>
              <a:t> have an </a:t>
            </a:r>
            <a:r>
              <a:rPr b="1" lang="en"/>
              <a:t>API</a:t>
            </a:r>
            <a:r>
              <a:rPr lang="en"/>
              <a:t> we can use to access this information we’re seeing in our browsers?</a:t>
            </a:r>
          </a:p>
          <a:p>
            <a:pPr lvl="0" rtl="0">
              <a:spcBef>
                <a:spcPts val="0"/>
              </a:spcBef>
              <a:buNone/>
            </a:pPr>
            <a:r>
              <a:t/>
            </a:r>
            <a:endParaRPr/>
          </a:p>
          <a:p>
            <a:pPr lvl="0" rtl="0">
              <a:spcBef>
                <a:spcPts val="0"/>
              </a:spcBef>
              <a:buNone/>
            </a:pPr>
            <a:r>
              <a:rPr b="1" lang="en"/>
              <a:t>YES!</a:t>
            </a:r>
          </a:p>
        </p:txBody>
      </p:sp>
      <p:pic>
        <p:nvPicPr>
          <p:cNvPr id="843" name="Shape 843"/>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Shape 84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49" name="Shape 849"/>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850" name="Shape 850"/>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851" name="Shape 851"/>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852" name="Shape 852"/>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Shape 85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858" name="Shape 858"/>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859" name="Shape 859"/>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860" name="Shape 860"/>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861" name="Shape 861"/>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865" name="Shape 865"/>
        <p:cNvGrpSpPr/>
        <p:nvPr/>
      </p:nvGrpSpPr>
      <p:grpSpPr>
        <a:xfrm>
          <a:off x="0" y="0"/>
          <a:ext cx="0" cy="0"/>
          <a:chOff x="0" y="0"/>
          <a:chExt cx="0" cy="0"/>
        </a:xfrm>
      </p:grpSpPr>
      <p:sp>
        <p:nvSpPr>
          <p:cNvPr id="866" name="Shape 86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870" name="Shape 870"/>
        <p:cNvGrpSpPr/>
        <p:nvPr/>
      </p:nvGrpSpPr>
      <p:grpSpPr>
        <a:xfrm>
          <a:off x="0" y="0"/>
          <a:ext cx="0" cy="0"/>
          <a:chOff x="0" y="0"/>
          <a:chExt cx="0" cy="0"/>
        </a:xfrm>
      </p:grpSpPr>
      <p:sp>
        <p:nvSpPr>
          <p:cNvPr id="871" name="Shape 87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Shape 876"/>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877" name="Shape 877"/>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Shape 882"/>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change the staff/user interface?</a:t>
            </a:r>
          </a:p>
        </p:txBody>
      </p:sp>
      <p:sp>
        <p:nvSpPr>
          <p:cNvPr id="883" name="Shape 883"/>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No: the API is only a way of manipulating data</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Look at the API endpoints and see if one relates to the change you want to make</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did write something that </a:t>
            </a:r>
            <a:r>
              <a:rPr lang="en" sz="1800" u="sng">
                <a:solidFill>
                  <a:schemeClr val="hlink"/>
                </a:solidFill>
                <a:latin typeface="Trebuchet MS"/>
                <a:ea typeface="Trebuchet MS"/>
                <a:cs typeface="Trebuchet MS"/>
                <a:sym typeface="Trebuchet MS"/>
                <a:hlinkClick r:id="rId3"/>
              </a:rPr>
              <a:t>changed enumerations</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Shape 888"/>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889" name="Shape 889"/>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93" name="Shape 893"/>
        <p:cNvGrpSpPr/>
        <p:nvPr/>
      </p:nvGrpSpPr>
      <p:grpSpPr>
        <a:xfrm>
          <a:off x="0" y="0"/>
          <a:ext cx="0" cy="0"/>
          <a:chOff x="0" y="0"/>
          <a:chExt cx="0" cy="0"/>
        </a:xfrm>
      </p:grpSpPr>
      <p:sp>
        <p:nvSpPr>
          <p:cNvPr id="894" name="Shape 8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Shape 89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900" name="Shape 900"/>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901" name="Shape 901"/>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902" name="Shape 902"/>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903" name="Shape 903"/>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4" name="Shape 904"/>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5" name="Shape 905"/>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6" name="Shape 906"/>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46" name="Shape 146"/>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47" name="Shape 147"/>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912" name="Shape 91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Shape 917"/>
          <p:cNvSpPr txBox="1"/>
          <p:nvPr/>
        </p:nvSpPr>
        <p:spPr>
          <a:xfrm>
            <a:off x="633375" y="954250"/>
            <a:ext cx="7997100" cy="39762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“organizations.csv” in Excel/Numbers (or your preferred spreadsheet program) from the </a:t>
            </a:r>
            <a:r>
              <a:rPr lang="en" sz="1800">
                <a:solidFill>
                  <a:schemeClr val="dk2"/>
                </a:solidFill>
                <a:latin typeface="Trebuchet MS"/>
                <a:ea typeface="Trebuchet MS"/>
                <a:cs typeface="Trebuchet MS"/>
                <a:sym typeface="Trebuchet MS"/>
              </a:rPr>
              <a:t>ASpace_API_Workshop</a:t>
            </a:r>
            <a:r>
              <a:rPr lang="en" sz="1800">
                <a:solidFill>
                  <a:schemeClr val="dk2"/>
                </a:solidFill>
                <a:latin typeface="Trebuchet MS"/>
                <a:ea typeface="Trebuchet MS"/>
                <a:cs typeface="Trebuchet MS"/>
                <a:sym typeface="Trebuchet MS"/>
              </a:rPr>
              <a:t> folder</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Add a few additional corporate names of your choosing (universities, businesses, etc.) to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(if prompted, save as a .csv) and close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a:t>
            </a:r>
          </a:p>
          <a:p>
            <a:pPr lvl="0" rtl="0">
              <a:lnSpc>
                <a:spcPct val="150000"/>
              </a:lnSpc>
              <a:spcBef>
                <a:spcPts val="0"/>
              </a:spcBef>
              <a:buNone/>
            </a:pPr>
            <a:r>
              <a:rPr lang="en" sz="1800">
                <a:solidFill>
                  <a:schemeClr val="dk2"/>
                </a:solidFill>
                <a:highlight>
                  <a:srgbClr val="D0E0E3"/>
                </a:highlight>
                <a:latin typeface="Consolas"/>
                <a:ea typeface="Consolas"/>
                <a:cs typeface="Consolas"/>
                <a:sym typeface="Consolas"/>
              </a:rPr>
              <a:t>python viafReconciliationCorporate.py</a:t>
            </a:r>
            <a:r>
              <a:rPr lang="en" sz="1800">
                <a:solidFill>
                  <a:schemeClr val="dk2"/>
                </a:solidFill>
                <a:latin typeface="Trebuchet MS"/>
                <a:ea typeface="Trebuchet MS"/>
                <a:cs typeface="Trebuchet MS"/>
                <a:sym typeface="Trebuchet MS"/>
              </a:rPr>
              <a:t> and hit Enter</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918" name="Shape 91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924" name="Shape 92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28" name="Shape 928"/>
        <p:cNvGrpSpPr/>
        <p:nvPr/>
      </p:nvGrpSpPr>
      <p:grpSpPr>
        <a:xfrm>
          <a:off x="0" y="0"/>
          <a:ext cx="0" cy="0"/>
          <a:chOff x="0" y="0"/>
          <a:chExt cx="0" cy="0"/>
        </a:xfrm>
      </p:grpSpPr>
      <p:sp>
        <p:nvSpPr>
          <p:cNvPr id="929" name="Shape 929"/>
          <p:cNvSpPr txBox="1"/>
          <p:nvPr/>
        </p:nvSpPr>
        <p:spPr>
          <a:xfrm>
            <a:off x="303325" y="1163200"/>
            <a:ext cx="6066900" cy="35844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click the little clipboard icon,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a:t>
            </a:r>
            <a:r>
              <a:rPr lang="en">
                <a:latin typeface="Trebuchet MS"/>
                <a:ea typeface="Trebuchet MS"/>
                <a:cs typeface="Trebuchet MS"/>
                <a:sym typeface="Trebuchet MS"/>
              </a:rPr>
              <a:t>ASpace_API_Workshop</a:t>
            </a:r>
            <a:r>
              <a:rPr lang="en">
                <a:latin typeface="Trebuchet MS"/>
                <a:ea typeface="Trebuchet MS"/>
                <a:cs typeface="Trebuchet MS"/>
                <a:sym typeface="Trebuchet MS"/>
              </a:rPr>
              <a:t>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a:t>
            </a:r>
            <a:r>
              <a:rPr lang="en">
                <a:latin typeface="Trebuchet MS"/>
                <a:ea typeface="Trebuchet MS"/>
                <a:cs typeface="Trebuchet MS"/>
                <a:sym typeface="Trebuchet MS"/>
              </a:rPr>
              <a:t>then paste the path, which should look like:</a:t>
            </a:r>
          </a:p>
          <a:p>
            <a:pPr indent="0" lvl="0" marL="4572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a:p>
            <a:pPr indent="-228600" lvl="0" marL="457200" rtl="0">
              <a:lnSpc>
                <a:spcPct val="150000"/>
              </a:lnSpc>
              <a:spcBef>
                <a:spcPts val="0"/>
              </a:spcBef>
              <a:buFont typeface="Trebuchet MS"/>
              <a:buAutoNum type="arabicPeriod" startAt="5"/>
            </a:pPr>
            <a:r>
              <a:rPr lang="en">
                <a:latin typeface="Trebuchet MS"/>
                <a:ea typeface="Trebuchet MS"/>
                <a:cs typeface="Trebuchet MS"/>
                <a:sym typeface="Trebuchet MS"/>
              </a:rPr>
              <a:t>Hit enter</a:t>
            </a:r>
          </a:p>
        </p:txBody>
      </p:sp>
      <p:sp>
        <p:nvSpPr>
          <p:cNvPr id="930" name="Shape 930"/>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pic>
        <p:nvPicPr>
          <p:cNvPr id="931" name="Shape 931"/>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35" name="Shape 935"/>
        <p:cNvGrpSpPr/>
        <p:nvPr/>
      </p:nvGrpSpPr>
      <p:grpSpPr>
        <a:xfrm>
          <a:off x="0" y="0"/>
          <a:ext cx="0" cy="0"/>
          <a:chOff x="0" y="0"/>
          <a:chExt cx="0" cy="0"/>
        </a:xfrm>
      </p:grpSpPr>
      <p:sp>
        <p:nvSpPr>
          <p:cNvPr id="936" name="Shape 936"/>
          <p:cNvSpPr txBox="1"/>
          <p:nvPr/>
        </p:nvSpPr>
        <p:spPr>
          <a:xfrm>
            <a:off x="303325" y="1085775"/>
            <a:ext cx="8520600" cy="36618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sz="1800">
                <a:latin typeface="Trebuchet MS"/>
                <a:ea typeface="Trebuchet MS"/>
                <a:cs typeface="Trebuchet MS"/>
                <a:sym typeface="Trebuchet MS"/>
              </a:rPr>
              <a:t>Installing</a:t>
            </a:r>
            <a:r>
              <a:rPr lang="en" sz="1800">
                <a:latin typeface="Trebuchet MS"/>
                <a:ea typeface="Trebuchet MS"/>
                <a:cs typeface="Trebuchet MS"/>
                <a:sym typeface="Trebuchet MS"/>
              </a:rPr>
              <a:t> the fuzzy wuzzy python package:</a:t>
            </a:r>
          </a:p>
          <a:p>
            <a:pPr indent="0" lvl="0" marL="0" rtl="0">
              <a:lnSpc>
                <a:spcPct val="150000"/>
              </a:lnSpc>
              <a:spcBef>
                <a:spcPts val="0"/>
              </a:spcBef>
              <a:buNone/>
            </a:pPr>
            <a:r>
              <a:t/>
            </a:r>
            <a:endParaRPr sz="1800">
              <a:latin typeface="Trebuchet MS"/>
              <a:ea typeface="Trebuchet MS"/>
              <a:cs typeface="Trebuchet MS"/>
              <a:sym typeface="Trebuchet MS"/>
            </a:endParaRP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cd fuzzywuzzy</a:t>
            </a:r>
            <a:r>
              <a:rPr lang="en" sz="1800">
                <a:latin typeface="Trebuchet MS"/>
                <a:ea typeface="Trebuchet MS"/>
                <a:cs typeface="Trebuchet MS"/>
                <a:sym typeface="Trebuchet MS"/>
              </a:rPr>
              <a:t> to enter the newly created fuzzywuzzy directory</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ls</a:t>
            </a:r>
            <a:r>
              <a:rPr lang="en" sz="1800">
                <a:latin typeface="Trebuchet MS"/>
                <a:ea typeface="Trebuchet MS"/>
                <a:cs typeface="Trebuchet MS"/>
                <a:sym typeface="Trebuchet MS"/>
              </a:rPr>
              <a:t> to see what’s in the directory and note the script “setup.py”</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To execute that setup script, type </a:t>
            </a:r>
            <a:r>
              <a:rPr lang="en" sz="1800">
                <a:highlight>
                  <a:srgbClr val="D0E0E3"/>
                </a:highlight>
                <a:latin typeface="Consolas"/>
                <a:ea typeface="Consolas"/>
                <a:cs typeface="Consolas"/>
                <a:sym typeface="Consolas"/>
              </a:rPr>
              <a:t>python setup.py install</a:t>
            </a:r>
            <a:r>
              <a:rPr lang="en" sz="1800">
                <a:latin typeface="Trebuchet MS"/>
                <a:ea typeface="Trebuchet MS"/>
                <a:cs typeface="Trebuchet MS"/>
                <a:sym typeface="Trebuchet MS"/>
              </a:rPr>
              <a:t> </a:t>
            </a:r>
          </a:p>
          <a:p>
            <a:pPr indent="-342900" lvl="0" marL="457200" rtl="0">
              <a:lnSpc>
                <a:spcPct val="150000"/>
              </a:lnSpc>
              <a:spcBef>
                <a:spcPts val="0"/>
              </a:spcBef>
              <a:buSzPct val="100000"/>
              <a:buFont typeface="Trebuchet MS"/>
              <a:buAutoNum type="arabicPeriod"/>
            </a:pPr>
            <a:r>
              <a:rPr lang="en" sz="1800">
                <a:latin typeface="Trebuchet MS"/>
                <a:ea typeface="Trebuchet MS"/>
                <a:cs typeface="Trebuchet MS"/>
                <a:sym typeface="Trebuchet MS"/>
              </a:rPr>
              <a:t>The package is </a:t>
            </a:r>
            <a:r>
              <a:rPr b="1" lang="en" sz="1800">
                <a:latin typeface="Trebuchet MS"/>
                <a:ea typeface="Trebuchet MS"/>
                <a:cs typeface="Trebuchet MS"/>
                <a:sym typeface="Trebuchet MS"/>
              </a:rPr>
              <a:t>installed</a:t>
            </a:r>
            <a:r>
              <a:rPr lang="en" sz="1800">
                <a:latin typeface="Trebuchet MS"/>
                <a:ea typeface="Trebuchet MS"/>
                <a:cs typeface="Trebuchet MS"/>
                <a:sym typeface="Trebuchet MS"/>
              </a:rPr>
              <a:t>!</a:t>
            </a:r>
          </a:p>
          <a:p>
            <a:pPr indent="-342900" lvl="0" marL="457200" rtl="0">
              <a:lnSpc>
                <a:spcPct val="150000"/>
              </a:lnSpc>
              <a:spcBef>
                <a:spcPts val="0"/>
              </a:spcBef>
              <a:buSzPct val="100000"/>
              <a:buFont typeface="Consolas"/>
              <a:buAutoNum type="arabicPeriod"/>
            </a:pPr>
            <a:r>
              <a:rPr lang="en" sz="1800">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cd ..</a:t>
            </a:r>
            <a:r>
              <a:rPr lang="en" sz="1800">
                <a:latin typeface="Consolas"/>
                <a:ea typeface="Consolas"/>
                <a:cs typeface="Consolas"/>
                <a:sym typeface="Consolas"/>
              </a:rPr>
              <a:t> </a:t>
            </a:r>
            <a:r>
              <a:rPr lang="en" sz="1800">
                <a:latin typeface="Trebuchet MS"/>
                <a:ea typeface="Trebuchet MS"/>
                <a:cs typeface="Trebuchet MS"/>
                <a:sym typeface="Trebuchet MS"/>
              </a:rPr>
              <a:t>to return you to the </a:t>
            </a:r>
            <a:r>
              <a:rPr lang="en" sz="1800">
                <a:latin typeface="Trebuchet MS"/>
                <a:ea typeface="Trebuchet MS"/>
                <a:cs typeface="Trebuchet MS"/>
                <a:sym typeface="Trebuchet MS"/>
              </a:rPr>
              <a:t>ASpace_API_Workshop</a:t>
            </a:r>
            <a:r>
              <a:rPr lang="en" sz="1800">
                <a:latin typeface="Trebuchet MS"/>
                <a:ea typeface="Trebuchet MS"/>
                <a:cs typeface="Trebuchet MS"/>
                <a:sym typeface="Trebuchet MS"/>
              </a:rPr>
              <a:t> directory</a:t>
            </a:r>
          </a:p>
        </p:txBody>
      </p:sp>
      <p:sp>
        <p:nvSpPr>
          <p:cNvPr id="937" name="Shape 937"/>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Shape 942"/>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or up-arrow </a:t>
            </a:r>
            <a:r>
              <a:rPr lang="en" sz="1800">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your spreadsheet program and open the newly created “viafCorporateResults.csv” file from the </a:t>
            </a:r>
            <a:r>
              <a:rPr lang="en" sz="1800">
                <a:solidFill>
                  <a:schemeClr val="dk2"/>
                </a:solidFill>
                <a:latin typeface="Trebuchet MS"/>
                <a:ea typeface="Trebuchet MS"/>
                <a:cs typeface="Trebuchet MS"/>
                <a:sym typeface="Trebuchet MS"/>
              </a:rPr>
              <a:t>ASpace_API_Workshop</a:t>
            </a:r>
            <a:r>
              <a:rPr lang="en" sz="1800">
                <a:solidFill>
                  <a:schemeClr val="dk2"/>
                </a:solidFill>
                <a:latin typeface="Trebuchet MS"/>
                <a:ea typeface="Trebuchet MS"/>
                <a:cs typeface="Trebuchet MS"/>
                <a:sym typeface="Trebuchet MS"/>
              </a:rPr>
              <a:t>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r>
              <a:rPr lang="en">
                <a:solidFill>
                  <a:schemeClr val="dk2"/>
                </a:solidFill>
                <a:latin typeface="Trebuchet MS"/>
                <a:ea typeface="Trebuchet MS"/>
                <a:cs typeface="Trebuchet MS"/>
                <a:sym typeface="Trebuchet MS"/>
              </a:rPr>
              <a:t>ASpace_API_Workshop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a:t>
            </a:r>
            <a:r>
              <a:rPr lang="en">
                <a:solidFill>
                  <a:schemeClr val="dk2"/>
                </a:solidFill>
                <a:latin typeface="Trebuchet MS"/>
                <a:ea typeface="Trebuchet MS"/>
                <a:cs typeface="Trebuchet MS"/>
                <a:sym typeface="Trebuchet MS"/>
              </a:rPr>
              <a:t>ASpace_API_Workshop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 script created this new file for you. Let’s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943" name="Shape 94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947" name="Shape 947"/>
        <p:cNvGrpSpPr/>
        <p:nvPr/>
      </p:nvGrpSpPr>
      <p:grpSpPr>
        <a:xfrm>
          <a:off x="0" y="0"/>
          <a:ext cx="0" cy="0"/>
          <a:chOff x="0" y="0"/>
          <a:chExt cx="0" cy="0"/>
        </a:xfrm>
      </p:grpSpPr>
      <p:sp>
        <p:nvSpPr>
          <p:cNvPr id="948" name="Shape 94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Way back during the Chronicling America exercise, we showed you how to convert JSON to CSV using a free online converter...</a:t>
            </a:r>
          </a:p>
        </p:txBody>
      </p:sp>
      <p:sp>
        <p:nvSpPr>
          <p:cNvPr id="954" name="Shape 95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955" name="Shape 955"/>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956" name="Shape 956"/>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957" name="Shape 957"/>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Shape 962"/>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963" name="Shape 963"/>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964" name="Shape 964"/>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5" name="Shape 965"/>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pic>
        <p:nvPicPr>
          <p:cNvPr id="966" name="Shape 966"/>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Shape 971"/>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a:t>
            </a:r>
            <a:r>
              <a:rPr lang="en" sz="1800" u="sng">
                <a:solidFill>
                  <a:schemeClr val="hlink"/>
                </a:solidFill>
                <a:latin typeface="Trebuchet MS"/>
                <a:ea typeface="Trebuchet MS"/>
                <a:cs typeface="Trebuchet MS"/>
                <a:sym typeface="Trebuchet MS"/>
                <a:hlinkClick r:id="rId4"/>
              </a:rPr>
              <a:t>demo.archivesspace.org</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972" name="Shape 972"/>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53" name="Shape 15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54" name="Shape 15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55" name="Shape 15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7" name="Shape 157"/>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58" name="Shape 158"/>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59" name="Shape 159"/>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60" name="Shape 16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ASpace_API_Workshop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a:t>
            </a:r>
            <a:r>
              <a:rPr lang="en" sz="1800">
                <a:solidFill>
                  <a:schemeClr val="dk2"/>
                </a:solidFill>
                <a:latin typeface="Trebuchet MS"/>
                <a:ea typeface="Trebuchet MS"/>
                <a:cs typeface="Trebuchet MS"/>
                <a:sym typeface="Trebuchet MS"/>
              </a:rPr>
              <a:t>ASpace_API_Workshop</a:t>
            </a:r>
            <a:r>
              <a:rPr lang="en" sz="1800">
                <a:solidFill>
                  <a:schemeClr val="dk2"/>
                </a:solidFill>
                <a:latin typeface="Trebuchet MS"/>
                <a:ea typeface="Trebuchet MS"/>
                <a:cs typeface="Trebuchet MS"/>
                <a:sym typeface="Trebuchet MS"/>
              </a:rPr>
              <a:t> directory in Terminal/Cygwin execute </a:t>
            </a:r>
            <a:r>
              <a:rPr lang="en" sz="1800">
                <a:highlight>
                  <a:srgbClr val="D0E0E3"/>
                </a:highlight>
                <a:latin typeface="Consolas"/>
                <a:ea typeface="Consolas"/>
                <a:cs typeface="Consolas"/>
                <a:sym typeface="Consolas"/>
              </a:rPr>
              <a:t>python </a:t>
            </a:r>
            <a:r>
              <a:rPr lang="en" sz="1800">
                <a:highlight>
                  <a:srgbClr val="D0E0E3"/>
                </a:highlight>
                <a:latin typeface="Consolas"/>
                <a:ea typeface="Consolas"/>
                <a:cs typeface="Consolas"/>
                <a:sym typeface="Consolas"/>
              </a:rPr>
              <a:t>postVIAFOrganizations</a:t>
            </a:r>
            <a:r>
              <a:rPr lang="en" sz="1800">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http://demo.archivesspace.org</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978" name="Shape 978"/>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982" name="Shape 982"/>
        <p:cNvGrpSpPr/>
        <p:nvPr/>
      </p:nvGrpSpPr>
      <p:grpSpPr>
        <a:xfrm>
          <a:off x="0" y="0"/>
          <a:ext cx="0" cy="0"/>
          <a:chOff x="0" y="0"/>
          <a:chExt cx="0" cy="0"/>
        </a:xfrm>
      </p:grpSpPr>
      <p:sp>
        <p:nvSpPr>
          <p:cNvPr id="983" name="Shape 98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pic>
        <p:nvPicPr>
          <p:cNvPr id="988" name="Shape 988"/>
          <p:cNvPicPr preferRelativeResize="0"/>
          <p:nvPr/>
        </p:nvPicPr>
        <p:blipFill>
          <a:blip r:embed="rId3">
            <a:alphaModFix/>
          </a:blip>
          <a:stretch>
            <a:fillRect/>
          </a:stretch>
        </p:blipFill>
        <p:spPr>
          <a:xfrm>
            <a:off x="303300" y="2000550"/>
            <a:ext cx="4362450" cy="2886075"/>
          </a:xfrm>
          <a:prstGeom prst="rect">
            <a:avLst/>
          </a:prstGeom>
          <a:noFill/>
          <a:ln>
            <a:noFill/>
          </a:ln>
        </p:spPr>
      </p:pic>
      <p:sp>
        <p:nvSpPr>
          <p:cNvPr id="989" name="Shape 989"/>
          <p:cNvSpPr txBox="1"/>
          <p:nvPr/>
        </p:nvSpPr>
        <p:spPr>
          <a:xfrm>
            <a:off x="309200" y="1045925"/>
            <a:ext cx="8621400" cy="8934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Official: </a:t>
            </a:r>
            <a:r>
              <a:rPr lang="en" u="sng">
                <a:solidFill>
                  <a:schemeClr val="hlink"/>
                </a:solidFill>
                <a:latin typeface="Trebuchet MS"/>
                <a:ea typeface="Trebuchet MS"/>
                <a:cs typeface="Trebuchet MS"/>
                <a:sym typeface="Trebuchet MS"/>
                <a:hlinkClick r:id="rId4"/>
              </a:rPr>
              <a:t>http://archivesspace.github.io/archivesspace/api</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Non-Official: </a:t>
            </a:r>
            <a:r>
              <a:rPr lang="en" u="sng">
                <a:solidFill>
                  <a:schemeClr val="hlink"/>
                </a:solidFill>
                <a:latin typeface="Trebuchet MS"/>
                <a:ea typeface="Trebuchet MS"/>
                <a:cs typeface="Trebuchet MS"/>
                <a:sym typeface="Trebuchet MS"/>
                <a:hlinkClick r:id="rId5"/>
              </a:rPr>
              <a:t>https://gist.github.com/jgpawletko/18a1982ec91b290039a968fe4eb924e8</a:t>
            </a:r>
          </a:p>
        </p:txBody>
      </p:sp>
      <p:pic>
        <p:nvPicPr>
          <p:cNvPr id="990" name="Shape 990"/>
          <p:cNvPicPr preferRelativeResize="0"/>
          <p:nvPr/>
        </p:nvPicPr>
        <p:blipFill>
          <a:blip r:embed="rId6">
            <a:alphaModFix/>
          </a:blip>
          <a:stretch>
            <a:fillRect/>
          </a:stretch>
        </p:blipFill>
        <p:spPr>
          <a:xfrm>
            <a:off x="2306800" y="2758375"/>
            <a:ext cx="6743700" cy="542925"/>
          </a:xfrm>
          <a:prstGeom prst="rect">
            <a:avLst/>
          </a:prstGeom>
          <a:noFill/>
          <a:ln>
            <a:noFill/>
          </a:ln>
        </p:spPr>
      </p:pic>
      <p:sp>
        <p:nvSpPr>
          <p:cNvPr id="991" name="Shape 991"/>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pic>
        <p:nvPicPr>
          <p:cNvPr id="996" name="Shape 996"/>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997" name="Shape 997"/>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98" name="Shape 998"/>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999" name="Shape 999"/>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000" name="Shape 1000"/>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001" name="Shape 1001"/>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graphicFrame>
        <p:nvGraphicFramePr>
          <p:cNvPr id="1006" name="Shape 1006"/>
          <p:cNvGraphicFramePr/>
          <p:nvPr/>
        </p:nvGraphicFramePr>
        <p:xfrm>
          <a:off x="365887" y="1044050"/>
          <a:ext cx="3000000" cy="3000000"/>
        </p:xfrm>
        <a:graphic>
          <a:graphicData uri="http://schemas.openxmlformats.org/drawingml/2006/table">
            <a:tbl>
              <a:tblPr>
                <a:noFill/>
                <a:tableStyleId>{6D444C26-3C67-4B56-BB65-CBBF2E2BF263}</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007" name="Shape 1007"/>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https://github.com/jhu-archives-and-manuscripts/ASpace_API_Workshop</a:t>
            </a:r>
          </a:p>
        </p:txBody>
      </p:sp>
      <p:sp>
        <p:nvSpPr>
          <p:cNvPr id="1013" name="Shape 1013"/>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Shape 1018"/>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019" name="Shape 1019"/>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025" name="Shape 1025"/>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026" name="Shape 1026"/>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027" name="Shape 1027"/>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033" name="Shape 1033"/>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Shape 1038"/>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039" name="Shape 1039"/>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64" name="Shape 164"/>
        <p:cNvGrpSpPr/>
        <p:nvPr/>
      </p:nvGrpSpPr>
      <p:grpSpPr>
        <a:xfrm>
          <a:off x="0" y="0"/>
          <a:ext cx="0" cy="0"/>
          <a:chOff x="0" y="0"/>
          <a:chExt cx="0" cy="0"/>
        </a:xfrm>
      </p:grpSpPr>
      <p:sp>
        <p:nvSpPr>
          <p:cNvPr id="165" name="Shape 165"/>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43" name="Shape 1043"/>
        <p:cNvGrpSpPr/>
        <p:nvPr/>
      </p:nvGrpSpPr>
      <p:grpSpPr>
        <a:xfrm>
          <a:off x="0" y="0"/>
          <a:ext cx="0" cy="0"/>
          <a:chOff x="0" y="0"/>
          <a:chExt cx="0" cy="0"/>
        </a:xfrm>
      </p:grpSpPr>
      <p:sp>
        <p:nvSpPr>
          <p:cNvPr id="1044" name="Shape 104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Shape 1049"/>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050" name="Shape 1050"/>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This workshop is a heavily abbreviated/modified version of the series of API workshops co-taught for MARAC by Lora Woodford and </a:t>
            </a:r>
            <a:r>
              <a:rPr b="1" lang="en">
                <a:solidFill>
                  <a:schemeClr val="dk2"/>
                </a:solidFill>
                <a:latin typeface="Trebuchet MS"/>
                <a:ea typeface="Trebuchet MS"/>
                <a:cs typeface="Trebuchet MS"/>
                <a:sym typeface="Trebuchet MS"/>
              </a:rPr>
              <a:t>Valerie Addonizio.  </a:t>
            </a:r>
            <a:r>
              <a:rPr lang="en">
                <a:solidFill>
                  <a:schemeClr val="dk2"/>
                </a:solidFill>
                <a:latin typeface="Trebuchet MS"/>
                <a:ea typeface="Trebuchet MS"/>
                <a:cs typeface="Trebuchet MS"/>
                <a:sym typeface="Trebuchet MS"/>
              </a:rPr>
              <a:t>For more on these workshops, see: </a:t>
            </a:r>
            <a:r>
              <a:rPr lang="en" u="sng">
                <a:solidFill>
                  <a:schemeClr val="hlink"/>
                </a:solidFill>
                <a:latin typeface="Trebuchet MS"/>
                <a:ea typeface="Trebuchet MS"/>
                <a:cs typeface="Trebuchet MS"/>
                <a:sym typeface="Trebuchet MS"/>
                <a:hlinkClick r:id="rId3"/>
              </a:rPr>
              <a:t>https://github.com/jhu-archives-and-manuscripts/MARAC_API_Workshop</a:t>
            </a:r>
            <a:r>
              <a:rPr lang="en">
                <a:solidFill>
                  <a:schemeClr val="dk2"/>
                </a:solidFill>
                <a:latin typeface="Trebuchet MS"/>
                <a:ea typeface="Trebuchet MS"/>
                <a:cs typeface="Trebuchet MS"/>
                <a:sym typeface="Trebuchet MS"/>
              </a:rPr>
              <a:t> </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9" name="Shape 169"/>
        <p:cNvGrpSpPr/>
        <p:nvPr/>
      </p:nvGrpSpPr>
      <p:grpSpPr>
        <a:xfrm>
          <a:off x="0" y="0"/>
          <a:ext cx="0" cy="0"/>
          <a:chOff x="0" y="0"/>
          <a:chExt cx="0" cy="0"/>
        </a:xfrm>
      </p:grpSpPr>
      <p:sp>
        <p:nvSpPr>
          <p:cNvPr id="170" name="Shape 170"/>
          <p:cNvSpPr txBox="1"/>
          <p:nvPr/>
        </p:nvSpPr>
        <p:spPr>
          <a:xfrm>
            <a:off x="303312" y="1119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Navigate to </a:t>
            </a:r>
            <a:r>
              <a:rPr lang="en" u="sng">
                <a:solidFill>
                  <a:schemeClr val="hlink"/>
                </a:solidFill>
                <a:latin typeface="Trebuchet MS"/>
                <a:ea typeface="Trebuchet MS"/>
                <a:cs typeface="Trebuchet MS"/>
                <a:sym typeface="Trebuchet MS"/>
                <a:hlinkClick r:id="rId4"/>
              </a:rPr>
              <a:t>https://github.com/jhu-archives-and-manuscripts/ASpace_API_Workshop</a:t>
            </a:r>
            <a:r>
              <a:rPr lang="en">
                <a:solidFill>
                  <a:schemeClr val="dk2"/>
                </a:solidFill>
                <a:latin typeface="Trebuchet MS"/>
                <a:ea typeface="Trebuchet MS"/>
                <a:cs typeface="Trebuchet MS"/>
                <a:sym typeface="Trebuchet MS"/>
              </a:rPr>
              <a:t> </a:t>
            </a:r>
          </a:p>
          <a:p>
            <a:pPr indent="-228600" lvl="0" marL="457200" rtl="0">
              <a:lnSpc>
                <a:spcPct val="115000"/>
              </a:lnSpc>
              <a:spcBef>
                <a:spcPts val="0"/>
              </a:spcBef>
              <a:buFont typeface="Trebuchet MS"/>
              <a:buAutoNum type="arabicPeriod"/>
            </a:pPr>
            <a:r>
              <a:rPr lang="en">
                <a:solidFill>
                  <a:srgbClr val="FF0000"/>
                </a:solidFill>
                <a:latin typeface="Trebuchet MS"/>
                <a:ea typeface="Trebuchet MS"/>
                <a:cs typeface="Trebuchet MS"/>
                <a:sym typeface="Trebuchet MS"/>
              </a:rPr>
              <a:t>Once in the repo, bookmark!</a:t>
            </a:r>
            <a:r>
              <a:rPr lang="en">
                <a:latin typeface="Trebuchet MS"/>
                <a:ea typeface="Trebuchet MS"/>
                <a:cs typeface="Trebuchet MS"/>
                <a:sym typeface="Trebuchet MS"/>
              </a:rPr>
              <a:t> You’ll need this later.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“ASpace API Slides.pdf” </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Download and open. Leave these open; you will be using the slides on your own throughout the day.</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br>
              <a:rPr lang="en">
                <a:latin typeface="Trebuchet MS"/>
                <a:ea typeface="Trebuchet MS"/>
                <a:cs typeface="Trebuchet MS"/>
                <a:sym typeface="Trebuchet MS"/>
              </a:rPr>
            </a:b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p:txBody>
      </p:sp>
      <p:sp>
        <p:nvSpPr>
          <p:cNvPr id="171" name="Shape 171"/>
          <p:cNvSpPr txBox="1"/>
          <p:nvPr>
            <p:ph type="title"/>
          </p:nvPr>
        </p:nvSpPr>
        <p:spPr>
          <a:xfrm>
            <a:off x="303312"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Resource Pitstop - Get these slides</a:t>
            </a:r>
          </a:p>
        </p:txBody>
      </p:sp>
      <p:pic>
        <p:nvPicPr>
          <p:cNvPr id="172" name="Shape 172"/>
          <p:cNvPicPr preferRelativeResize="0"/>
          <p:nvPr/>
        </p:nvPicPr>
        <p:blipFill rotWithShape="1">
          <a:blip r:embed="rId5">
            <a:alphaModFix/>
          </a:blip>
          <a:srcRect b="0" l="16798" r="0" t="0"/>
          <a:stretch/>
        </p:blipFill>
        <p:spPr>
          <a:xfrm>
            <a:off x="3516125" y="1938337"/>
            <a:ext cx="2694550" cy="1266825"/>
          </a:xfrm>
          <a:prstGeom prst="rect">
            <a:avLst/>
          </a:prstGeom>
          <a:noFill/>
          <a:ln>
            <a:noFill/>
          </a:ln>
        </p:spPr>
      </p:pic>
      <p:pic>
        <p:nvPicPr>
          <p:cNvPr id="173" name="Shape 173"/>
          <p:cNvPicPr preferRelativeResize="0"/>
          <p:nvPr/>
        </p:nvPicPr>
        <p:blipFill>
          <a:blip r:embed="rId6">
            <a:alphaModFix/>
          </a:blip>
          <a:stretch>
            <a:fillRect/>
          </a:stretch>
        </p:blipFill>
        <p:spPr>
          <a:xfrm>
            <a:off x="675149" y="3638548"/>
            <a:ext cx="7556375" cy="1155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97000" y="1806825"/>
            <a:ext cx="88110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418387" y="816225"/>
            <a:ext cx="8296800" cy="1233900"/>
          </a:xfrm>
          <a:prstGeom prst="rect">
            <a:avLst/>
          </a:prstGeom>
        </p:spPr>
        <p:txBody>
          <a:bodyPr anchorCtr="0" anchor="ctr" bIns="91425" lIns="91425" rIns="91425" tIns="91425">
            <a:noAutofit/>
          </a:bodyPr>
          <a:lstStyle/>
          <a:p>
            <a:pPr lvl="0" rtl="0">
              <a:spcBef>
                <a:spcPts val="0"/>
              </a:spcBef>
              <a:buNone/>
            </a:pPr>
            <a:r>
              <a:rPr lang="en" sz="6000">
                <a:solidFill>
                  <a:srgbClr val="FFFFFF"/>
                </a:solidFill>
              </a:rPr>
              <a:t>Command line bootcamp</a:t>
            </a:r>
          </a:p>
        </p:txBody>
      </p:sp>
      <p:sp>
        <p:nvSpPr>
          <p:cNvPr id="184" name="Shape 184"/>
          <p:cNvSpPr txBox="1"/>
          <p:nvPr/>
        </p:nvSpPr>
        <p:spPr>
          <a:xfrm>
            <a:off x="411650" y="2597675"/>
            <a:ext cx="8310300" cy="16440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Some very simple Unix commands are necessary in this workshop</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more important is being able to use them effectively</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Mac users, and PC users in Cygwin, will be using the same commands…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will be working in different directories.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 navigating your own way is super important.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cxnSp>
        <p:nvCxnSpPr>
          <p:cNvPr id="189" name="Shape 18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190" name="Shape 19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91" name="Shape 19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92" name="Shape 192"/>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 and select “New Terminal at Folder”</a:t>
            </a:r>
          </a:p>
        </p:txBody>
      </p:sp>
      <p:sp>
        <p:nvSpPr>
          <p:cNvPr id="193" name="Shape 193"/>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p:txBody>
      </p:sp>
      <p:sp>
        <p:nvSpPr>
          <p:cNvPr id="194" name="Shape 194"/>
          <p:cNvSpPr txBox="1"/>
          <p:nvPr>
            <p:ph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cxnSp>
        <p:nvCxnSpPr>
          <p:cNvPr id="200" name="Shape 200"/>
          <p:cNvCxnSpPr/>
          <p:nvPr/>
        </p:nvCxnSpPr>
        <p:spPr>
          <a:xfrm>
            <a:off x="4572006" y="2000175"/>
            <a:ext cx="0" cy="2838300"/>
          </a:xfrm>
          <a:prstGeom prst="straightConnector1">
            <a:avLst/>
          </a:prstGeom>
          <a:noFill/>
          <a:ln cap="flat" cmpd="sng" w="9525">
            <a:solidFill>
              <a:schemeClr val="dk2"/>
            </a:solidFill>
            <a:prstDash val="solid"/>
            <a:round/>
            <a:headEnd len="lg" w="lg" type="none"/>
            <a:tailEnd len="lg" w="lg" type="none"/>
          </a:ln>
        </p:spPr>
      </p:cxnSp>
      <p:sp>
        <p:nvSpPr>
          <p:cNvPr id="201" name="Shape 201"/>
          <p:cNvSpPr txBox="1"/>
          <p:nvPr/>
        </p:nvSpPr>
        <p:spPr>
          <a:xfrm>
            <a:off x="480850" y="1885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02" name="Shape 202"/>
          <p:cNvSpPr txBox="1"/>
          <p:nvPr/>
        </p:nvSpPr>
        <p:spPr>
          <a:xfrm>
            <a:off x="5108126" y="1885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03" name="Shape 203"/>
          <p:cNvSpPr txBox="1"/>
          <p:nvPr/>
        </p:nvSpPr>
        <p:spPr>
          <a:xfrm>
            <a:off x="193000" y="2334825"/>
            <a:ext cx="4225800" cy="2669400"/>
          </a:xfrm>
          <a:prstGeom prst="rect">
            <a:avLst/>
          </a:prstGeom>
          <a:noFill/>
          <a:ln>
            <a:noFill/>
          </a:ln>
        </p:spPr>
        <p:txBody>
          <a:bodyPr anchorCtr="0" anchor="t" bIns="91425" lIns="91425" rIns="91425" tIns="91425">
            <a:noAutofit/>
          </a:bodyPr>
          <a:lstStyle/>
          <a:p>
            <a:pPr lvl="0" rtl="0">
              <a:lnSpc>
                <a:spcPct val="115000"/>
              </a:lnSpc>
              <a:spcBef>
                <a:spcPts val="1100"/>
              </a:spcBef>
              <a:spcAft>
                <a:spcPts val="1100"/>
              </a:spcAft>
              <a:buNone/>
            </a:pPr>
            <a:r>
              <a:rPr lang="en">
                <a:solidFill>
                  <a:schemeClr val="dk2"/>
                </a:solidFill>
                <a:latin typeface="Trebuchet MS"/>
                <a:ea typeface="Trebuchet MS"/>
                <a:cs typeface="Trebuchet MS"/>
                <a:sym typeface="Trebuchet MS"/>
              </a:rPr>
              <a:t>Mac users should see something like this:</a:t>
            </a:r>
          </a:p>
          <a:p>
            <a:pPr lvl="0" rtl="0">
              <a:lnSpc>
                <a:spcPct val="115000"/>
              </a:lnSpc>
              <a:spcBef>
                <a:spcPts val="1100"/>
              </a:spcBef>
              <a:spcAft>
                <a:spcPts val="1100"/>
              </a:spcAft>
              <a:buNone/>
            </a:pPr>
            <a:r>
              <a:t/>
            </a:r>
            <a:endParaRPr>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sz="1100">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t/>
            </a:r>
            <a:endParaRPr sz="1100">
              <a:solidFill>
                <a:schemeClr val="dk2"/>
              </a:solidFill>
              <a:latin typeface="Trebuchet MS"/>
              <a:ea typeface="Trebuchet MS"/>
              <a:cs typeface="Trebuchet MS"/>
              <a:sym typeface="Trebuchet MS"/>
            </a:endParaRPr>
          </a:p>
          <a:p>
            <a:pPr lvl="0" rtl="0">
              <a:lnSpc>
                <a:spcPct val="115000"/>
              </a:lnSpc>
              <a:spcBef>
                <a:spcPts val="1100"/>
              </a:spcBef>
              <a:spcAft>
                <a:spcPts val="1100"/>
              </a:spcAft>
              <a:buNone/>
            </a:pPr>
            <a:r>
              <a:rPr lang="en" sz="1000">
                <a:solidFill>
                  <a:srgbClr val="741B47"/>
                </a:solidFill>
                <a:latin typeface="Trebuchet MS"/>
                <a:ea typeface="Trebuchet MS"/>
                <a:cs typeface="Trebuchet MS"/>
                <a:sym typeface="Trebuchet MS"/>
              </a:rPr>
              <a:t>Note: There will be more screenshots for Windows users than Macs for the next few slides as we help PC users determine where they are. If your work computer is Windows, this will eventually matter to you.</a:t>
            </a:r>
          </a:p>
        </p:txBody>
      </p:sp>
      <p:sp>
        <p:nvSpPr>
          <p:cNvPr id="204" name="Shape 204"/>
          <p:cNvSpPr txBox="1"/>
          <p:nvPr/>
        </p:nvSpPr>
        <p:spPr>
          <a:xfrm>
            <a:off x="4820400" y="2334825"/>
            <a:ext cx="4225800" cy="230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solidFill>
                  <a:schemeClr val="dk2"/>
                </a:solidFill>
                <a:latin typeface="Trebuchet MS"/>
                <a:ea typeface="Trebuchet MS"/>
                <a:cs typeface="Trebuchet MS"/>
                <a:sym typeface="Trebuchet MS"/>
              </a:rPr>
              <a:t>PC users should see something like this:</a:t>
            </a:r>
          </a:p>
        </p:txBody>
      </p:sp>
      <p:pic>
        <p:nvPicPr>
          <p:cNvPr id="205" name="Shape 205"/>
          <p:cNvPicPr preferRelativeResize="0"/>
          <p:nvPr/>
        </p:nvPicPr>
        <p:blipFill>
          <a:blip r:embed="rId3">
            <a:alphaModFix/>
          </a:blip>
          <a:stretch>
            <a:fillRect/>
          </a:stretch>
        </p:blipFill>
        <p:spPr>
          <a:xfrm>
            <a:off x="5340302" y="2795990"/>
            <a:ext cx="3231349" cy="1400560"/>
          </a:xfrm>
          <a:prstGeom prst="rect">
            <a:avLst/>
          </a:prstGeom>
          <a:noFill/>
          <a:ln>
            <a:noFill/>
          </a:ln>
        </p:spPr>
      </p:pic>
      <p:sp>
        <p:nvSpPr>
          <p:cNvPr id="206" name="Shape 206"/>
          <p:cNvSpPr txBox="1"/>
          <p:nvPr/>
        </p:nvSpPr>
        <p:spPr>
          <a:xfrm>
            <a:off x="303300" y="13761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Everyone type </a:t>
            </a:r>
            <a:r>
              <a:rPr lang="en" sz="1800">
                <a:highlight>
                  <a:srgbClr val="D0E0E3"/>
                </a:highlight>
                <a:latin typeface="Consolas"/>
                <a:ea typeface="Consolas"/>
                <a:cs typeface="Consolas"/>
                <a:sym typeface="Consolas"/>
              </a:rPr>
              <a:t>pwd</a:t>
            </a:r>
            <a:r>
              <a:rPr lang="en" sz="1800">
                <a:latin typeface="Trebuchet MS"/>
                <a:ea typeface="Trebuchet MS"/>
                <a:cs typeface="Trebuchet MS"/>
                <a:sym typeface="Trebuchet MS"/>
              </a:rPr>
              <a:t> and then hit enter.</a:t>
            </a:r>
          </a:p>
        </p:txBody>
      </p:sp>
      <p:sp>
        <p:nvSpPr>
          <p:cNvPr id="207" name="Shape 207"/>
          <p:cNvSpPr txBox="1"/>
          <p:nvPr/>
        </p:nvSpPr>
        <p:spPr>
          <a:xfrm>
            <a:off x="644550" y="908400"/>
            <a:ext cx="7838100" cy="3777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Trebuchet MS"/>
                <a:ea typeface="Trebuchet MS"/>
                <a:cs typeface="Trebuchet MS"/>
                <a:sym typeface="Trebuchet MS"/>
              </a:rPr>
              <a:t>Where</a:t>
            </a:r>
            <a:r>
              <a:rPr i="1" lang="en" sz="2400">
                <a:solidFill>
                  <a:srgbClr val="FFFFFF"/>
                </a:solidFill>
                <a:latin typeface="Georgia"/>
                <a:ea typeface="Georgia"/>
                <a:cs typeface="Georgia"/>
                <a:sym typeface="Georgia"/>
              </a:rPr>
              <a:t> </a:t>
            </a:r>
            <a:r>
              <a:rPr lang="en" sz="2400">
                <a:solidFill>
                  <a:srgbClr val="FFFFFF"/>
                </a:solidFill>
                <a:latin typeface="Georgia"/>
                <a:ea typeface="Georgia"/>
                <a:cs typeface="Georgia"/>
                <a:sym typeface="Georgia"/>
              </a:rPr>
              <a:t>are you?</a:t>
            </a:r>
          </a:p>
        </p:txBody>
      </p:sp>
      <p:pic>
        <p:nvPicPr>
          <p:cNvPr id="208" name="Shape 208"/>
          <p:cNvPicPr preferRelativeResize="0"/>
          <p:nvPr/>
        </p:nvPicPr>
        <p:blipFill>
          <a:blip r:embed="rId4">
            <a:alphaModFix/>
          </a:blip>
          <a:stretch>
            <a:fillRect/>
          </a:stretch>
        </p:blipFill>
        <p:spPr>
          <a:xfrm>
            <a:off x="172250" y="3087399"/>
            <a:ext cx="4160485" cy="52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14" name="Shape 214"/>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215" name="Shape 215"/>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Windows users will ask: but </a:t>
            </a:r>
            <a:r>
              <a:rPr b="1" lang="en" u="sng">
                <a:latin typeface="Trebuchet MS"/>
                <a:ea typeface="Trebuchet MS"/>
                <a:cs typeface="Trebuchet MS"/>
                <a:sym typeface="Trebuchet MS"/>
              </a:rPr>
              <a:t>where</a:t>
            </a:r>
            <a:r>
              <a:rPr b="1" lang="en">
                <a:latin typeface="Trebuchet MS"/>
                <a:ea typeface="Trebuchet MS"/>
                <a:cs typeface="Trebuchet MS"/>
                <a:sym typeface="Trebuchet MS"/>
              </a:rPr>
              <a:t> </a:t>
            </a:r>
            <a:r>
              <a:rPr lang="en">
                <a:latin typeface="Trebuchet MS"/>
                <a:ea typeface="Trebuchet MS"/>
                <a:cs typeface="Trebuchet MS"/>
                <a:sym typeface="Trebuchet MS"/>
              </a:rPr>
              <a:t>is that? This is non-intuitive, but </a:t>
            </a:r>
            <a:r>
              <a:rPr i="1" lang="en">
                <a:latin typeface="Trebuchet MS"/>
                <a:ea typeface="Trebuchet MS"/>
                <a:cs typeface="Trebuchet MS"/>
                <a:sym typeface="Trebuchet MS"/>
              </a:rPr>
              <a:t>you’re already in</a:t>
            </a:r>
            <a:r>
              <a:rPr lang="en">
                <a:latin typeface="Trebuchet MS"/>
                <a:ea typeface="Trebuchet MS"/>
                <a:cs typeface="Trebuchet MS"/>
                <a:sym typeface="Trebuchet MS"/>
              </a:rPr>
              <a:t> C:\cgywin because you’re using the Cygwin window, so</a:t>
            </a:r>
          </a:p>
        </p:txBody>
      </p:sp>
      <p:sp>
        <p:nvSpPr>
          <p:cNvPr id="216" name="Shape 216"/>
          <p:cNvSpPr txBox="1"/>
          <p:nvPr/>
        </p:nvSpPr>
        <p:spPr>
          <a:xfrm>
            <a:off x="3477000" y="2082075"/>
            <a:ext cx="1562100" cy="377700"/>
          </a:xfrm>
          <a:prstGeom prst="rect">
            <a:avLst/>
          </a:prstGeom>
          <a:noFill/>
          <a:ln>
            <a:noFill/>
          </a:ln>
        </p:spPr>
        <p:txBody>
          <a:bodyPr anchorCtr="0" anchor="t" bIns="91425" lIns="91425" rIns="91425" tIns="91425">
            <a:noAutofit/>
          </a:bodyPr>
          <a:lstStyle/>
          <a:p>
            <a:pPr lvl="0" rtl="0">
              <a:spcBef>
                <a:spcPts val="0"/>
              </a:spcBef>
              <a:buNone/>
            </a:pPr>
            <a:r>
              <a:rPr lang="en">
                <a:solidFill>
                  <a:srgbClr val="980000"/>
                </a:solidFill>
                <a:latin typeface="Trebuchet MS"/>
                <a:ea typeface="Trebuchet MS"/>
                <a:cs typeface="Trebuchet MS"/>
                <a:sym typeface="Trebuchet MS"/>
              </a:rPr>
              <a:t>This location:</a:t>
            </a:r>
          </a:p>
        </p:txBody>
      </p:sp>
      <p:sp>
        <p:nvSpPr>
          <p:cNvPr id="217" name="Shape 217"/>
          <p:cNvSpPr txBox="1"/>
          <p:nvPr/>
        </p:nvSpPr>
        <p:spPr>
          <a:xfrm>
            <a:off x="3477000" y="3856475"/>
            <a:ext cx="2190000" cy="377700"/>
          </a:xfrm>
          <a:prstGeom prst="rect">
            <a:avLst/>
          </a:prstGeom>
          <a:noFill/>
          <a:ln>
            <a:noFill/>
          </a:ln>
        </p:spPr>
        <p:txBody>
          <a:bodyPr anchorCtr="0" anchor="t" bIns="91425" lIns="91425" rIns="91425" tIns="91425">
            <a:noAutofit/>
          </a:bodyPr>
          <a:lstStyle/>
          <a:p>
            <a:pPr lvl="0" rtl="0">
              <a:spcBef>
                <a:spcPts val="0"/>
              </a:spcBef>
              <a:buNone/>
            </a:pPr>
            <a:r>
              <a:rPr lang="en">
                <a:solidFill>
                  <a:srgbClr val="980000"/>
                </a:solidFill>
                <a:latin typeface="Trebuchet MS"/>
                <a:ea typeface="Trebuchet MS"/>
                <a:cs typeface="Trebuchet MS"/>
                <a:sym typeface="Trebuchet MS"/>
              </a:rPr>
              <a:t>Is this location:</a:t>
            </a:r>
          </a:p>
        </p:txBody>
      </p:sp>
      <p:pic>
        <p:nvPicPr>
          <p:cNvPr id="218" name="Shape 218"/>
          <p:cNvPicPr preferRelativeResize="0"/>
          <p:nvPr/>
        </p:nvPicPr>
        <p:blipFill>
          <a:blip r:embed="rId3">
            <a:alphaModFix/>
          </a:blip>
          <a:stretch>
            <a:fillRect/>
          </a:stretch>
        </p:blipFill>
        <p:spPr>
          <a:xfrm>
            <a:off x="519129" y="4197875"/>
            <a:ext cx="8235000" cy="486671"/>
          </a:xfrm>
          <a:prstGeom prst="rect">
            <a:avLst/>
          </a:prstGeom>
          <a:noFill/>
          <a:ln>
            <a:noFill/>
          </a:ln>
        </p:spPr>
      </p:pic>
      <p:pic>
        <p:nvPicPr>
          <p:cNvPr id="219" name="Shape 219"/>
          <p:cNvPicPr preferRelativeResize="0"/>
          <p:nvPr/>
        </p:nvPicPr>
        <p:blipFill>
          <a:blip r:embed="rId4">
            <a:alphaModFix/>
          </a:blip>
          <a:stretch>
            <a:fillRect/>
          </a:stretch>
        </p:blipFill>
        <p:spPr>
          <a:xfrm>
            <a:off x="2797426" y="2414425"/>
            <a:ext cx="3115350" cy="1350275"/>
          </a:xfrm>
          <a:prstGeom prst="rect">
            <a:avLst/>
          </a:prstGeom>
          <a:noFill/>
          <a:ln>
            <a:noFill/>
          </a:ln>
        </p:spPr>
      </p:pic>
      <p:sp>
        <p:nvSpPr>
          <p:cNvPr id="220" name="Shape 220"/>
          <p:cNvSpPr/>
          <p:nvPr/>
        </p:nvSpPr>
        <p:spPr>
          <a:xfrm>
            <a:off x="5912775" y="2978925"/>
            <a:ext cx="1721400" cy="1914000"/>
          </a:xfrm>
          <a:prstGeom prst="curvedLeftArrow">
            <a:avLst>
              <a:gd fmla="val 25000" name="adj1"/>
              <a:gd fmla="val 50000" name="adj2"/>
              <a:gd fmla="val 25663"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226" name="Shape 226"/>
          <p:cNvGraphicFramePr/>
          <p:nvPr/>
        </p:nvGraphicFramePr>
        <p:xfrm>
          <a:off x="362925" y="1139000"/>
          <a:ext cx="3000000" cy="3000000"/>
        </p:xfrm>
        <a:graphic>
          <a:graphicData uri="http://schemas.openxmlformats.org/drawingml/2006/table">
            <a:tbl>
              <a:tblPr>
                <a:noFill/>
                <a:tableStyleId>{FB3C7DF9-7306-426E-8B2B-C53AF150497E}</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Shape 231"/>
          <p:cNvPicPr preferRelativeResize="0"/>
          <p:nvPr/>
        </p:nvPicPr>
        <p:blipFill>
          <a:blip r:embed="rId3">
            <a:alphaModFix/>
          </a:blip>
          <a:stretch>
            <a:fillRect/>
          </a:stretch>
        </p:blipFill>
        <p:spPr>
          <a:xfrm>
            <a:off x="1472246" y="2051451"/>
            <a:ext cx="5948852" cy="2670699"/>
          </a:xfrm>
          <a:prstGeom prst="rect">
            <a:avLst/>
          </a:prstGeom>
          <a:noFill/>
          <a:ln>
            <a:noFill/>
          </a:ln>
        </p:spPr>
      </p:pic>
      <p:sp>
        <p:nvSpPr>
          <p:cNvPr id="232" name="Shape 232"/>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sp>
        <p:nvSpPr>
          <p:cNvPr id="233" name="Shape 233"/>
          <p:cNvSpPr txBox="1"/>
          <p:nvPr/>
        </p:nvSpPr>
        <p:spPr>
          <a:xfrm>
            <a:off x="303300" y="1545950"/>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ls</a:t>
            </a:r>
            <a:r>
              <a:rPr lang="en" sz="1600">
                <a:latin typeface="Trebuchet MS"/>
                <a:ea typeface="Trebuchet MS"/>
                <a:cs typeface="Trebuchet MS"/>
                <a:sym typeface="Trebuchet MS"/>
              </a:rPr>
              <a:t> and then hit enter (that is </a:t>
            </a:r>
            <a:r>
              <a:rPr b="1" lang="en" sz="1600">
                <a:latin typeface="Trebuchet MS"/>
                <a:ea typeface="Trebuchet MS"/>
                <a:cs typeface="Trebuchet MS"/>
                <a:sym typeface="Trebuchet MS"/>
              </a:rPr>
              <a:t>L</a:t>
            </a:r>
            <a:r>
              <a:rPr lang="en" sz="1600">
                <a:latin typeface="Trebuchet MS"/>
                <a:ea typeface="Trebuchet MS"/>
                <a:cs typeface="Trebuchet MS"/>
                <a:sym typeface="Trebuchet MS"/>
              </a:rPr>
              <a:t> as in </a:t>
            </a:r>
            <a:r>
              <a:rPr b="1" lang="en" sz="1600">
                <a:latin typeface="Trebuchet MS"/>
                <a:ea typeface="Trebuchet MS"/>
                <a:cs typeface="Trebuchet MS"/>
                <a:sym typeface="Trebuchet MS"/>
              </a:rPr>
              <a:t>L</a:t>
            </a:r>
            <a:r>
              <a:rPr lang="en" sz="1600">
                <a:latin typeface="Trebuchet MS"/>
                <a:ea typeface="Trebuchet MS"/>
                <a:cs typeface="Trebuchet MS"/>
                <a:sym typeface="Trebuchet MS"/>
              </a:rPr>
              <a:t>ist)</a:t>
            </a:r>
          </a:p>
        </p:txBody>
      </p:sp>
      <p:sp>
        <p:nvSpPr>
          <p:cNvPr id="234" name="Shape 234"/>
          <p:cNvSpPr txBox="1"/>
          <p:nvPr/>
        </p:nvSpPr>
        <p:spPr>
          <a:xfrm>
            <a:off x="644549" y="1002025"/>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Georgia"/>
                <a:ea typeface="Georgia"/>
                <a:cs typeface="Georgia"/>
                <a:sym typeface="Georgia"/>
              </a:rPr>
              <a:t>What </a:t>
            </a:r>
            <a:r>
              <a:rPr lang="en" sz="2400">
                <a:solidFill>
                  <a:srgbClr val="FFFFFF"/>
                </a:solidFill>
                <a:latin typeface="Georgia"/>
                <a:ea typeface="Georgia"/>
                <a:cs typeface="Georgia"/>
                <a:sym typeface="Georgia"/>
              </a:rPr>
              <a:t>is here?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nvSpPr>
        <p:spPr>
          <a:xfrm>
            <a:off x="454500" y="9572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0" name="Shape 240"/>
          <p:cNvSpPr txBox="1"/>
          <p:nvPr/>
        </p:nvSpPr>
        <p:spPr>
          <a:xfrm>
            <a:off x="454500" y="1334725"/>
            <a:ext cx="8235000" cy="429300"/>
          </a:xfrm>
          <a:prstGeom prst="rect">
            <a:avLst/>
          </a:prstGeom>
          <a:noFill/>
          <a:ln>
            <a:noFill/>
          </a:ln>
        </p:spPr>
        <p:txBody>
          <a:bodyPr anchorCtr="0" anchor="t" bIns="91425" lIns="91425" rIns="91425" tIns="91425">
            <a:noAutofit/>
          </a:bodyPr>
          <a:lstStyle/>
          <a:p>
            <a:pPr lvl="0" rtl="0">
              <a:spcBef>
                <a:spcPts val="0"/>
              </a:spcBef>
              <a:buNone/>
            </a:pPr>
            <a:r>
              <a:rPr lang="en" sz="1600">
                <a:solidFill>
                  <a:schemeClr val="dk2"/>
                </a:solidFill>
                <a:highlight>
                  <a:srgbClr val="D0E0E3"/>
                </a:highlight>
                <a:latin typeface="Consolas"/>
                <a:ea typeface="Consolas"/>
                <a:cs typeface="Consolas"/>
                <a:sym typeface="Consolas"/>
              </a:rPr>
              <a:t>ls</a:t>
            </a:r>
            <a:r>
              <a:rPr lang="en">
                <a:latin typeface="Trebuchet MS"/>
                <a:ea typeface="Trebuchet MS"/>
                <a:cs typeface="Trebuchet MS"/>
                <a:sym typeface="Trebuchet MS"/>
              </a:rPr>
              <a:t> shows the same list of contents that I see if I navigate to C:\cygwin64\home\[user name] in Windows (this is a screenshot from Valerie’s PC, you won’t have all these files):</a:t>
            </a:r>
          </a:p>
        </p:txBody>
      </p:sp>
      <p:pic>
        <p:nvPicPr>
          <p:cNvPr id="241" name="Shape 241"/>
          <p:cNvPicPr preferRelativeResize="0"/>
          <p:nvPr/>
        </p:nvPicPr>
        <p:blipFill>
          <a:blip r:embed="rId3">
            <a:alphaModFix/>
          </a:blip>
          <a:stretch>
            <a:fillRect/>
          </a:stretch>
        </p:blipFill>
        <p:spPr>
          <a:xfrm>
            <a:off x="5052375" y="2063425"/>
            <a:ext cx="3869540" cy="2998475"/>
          </a:xfrm>
          <a:prstGeom prst="rect">
            <a:avLst/>
          </a:prstGeom>
          <a:noFill/>
          <a:ln cap="flat" cmpd="sng" w="9525">
            <a:solidFill>
              <a:srgbClr val="999999"/>
            </a:solidFill>
            <a:prstDash val="solid"/>
            <a:round/>
            <a:headEnd len="med" w="med" type="none"/>
            <a:tailEnd len="med" w="med" type="none"/>
          </a:ln>
        </p:spPr>
      </p:pic>
      <p:sp>
        <p:nvSpPr>
          <p:cNvPr id="242" name="Shape 242"/>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pic>
        <p:nvPicPr>
          <p:cNvPr id="243" name="Shape 243"/>
          <p:cNvPicPr preferRelativeResize="0"/>
          <p:nvPr/>
        </p:nvPicPr>
        <p:blipFill>
          <a:blip r:embed="rId4">
            <a:alphaModFix/>
          </a:blip>
          <a:stretch>
            <a:fillRect/>
          </a:stretch>
        </p:blipFill>
        <p:spPr>
          <a:xfrm>
            <a:off x="48850" y="2348225"/>
            <a:ext cx="5101599" cy="2428875"/>
          </a:xfrm>
          <a:prstGeom prst="rect">
            <a:avLst/>
          </a:prstGeom>
          <a:noFill/>
          <a:ln>
            <a:noFill/>
          </a:ln>
        </p:spPr>
      </p:pic>
      <p:sp>
        <p:nvSpPr>
          <p:cNvPr id="244" name="Shape 244"/>
          <p:cNvSpPr/>
          <p:nvPr/>
        </p:nvSpPr>
        <p:spPr>
          <a:xfrm flipH="1" rot="10800000">
            <a:off x="591600" y="3681775"/>
            <a:ext cx="6417300" cy="765000"/>
          </a:xfrm>
          <a:prstGeom prst="uturnArrow">
            <a:avLst>
              <a:gd fmla="val 25000" name="adj1"/>
              <a:gd fmla="val 24572" name="adj2"/>
              <a:gd fmla="val 25787" name="adj3"/>
              <a:gd fmla="val 43750" name="adj4"/>
              <a:gd fmla="val 100000" name="adj5"/>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5985675" y="3020675"/>
            <a:ext cx="946500" cy="1392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6" name="Shape 246"/>
          <p:cNvSpPr/>
          <p:nvPr/>
        </p:nvSpPr>
        <p:spPr>
          <a:xfrm>
            <a:off x="194475" y="3554075"/>
            <a:ext cx="1141800" cy="1392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252" name="Shape 252"/>
          <p:cNvGraphicFramePr/>
          <p:nvPr/>
        </p:nvGraphicFramePr>
        <p:xfrm>
          <a:off x="362925" y="1139000"/>
          <a:ext cx="3000000" cy="3000000"/>
        </p:xfrm>
        <a:graphic>
          <a:graphicData uri="http://schemas.openxmlformats.org/drawingml/2006/table">
            <a:tbl>
              <a:tblPr>
                <a:noFill/>
                <a:tableStyleId>{FB3C7DF9-7306-426E-8B2B-C53AF150497E}</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258" name="Shape 258"/>
          <p:cNvSpPr txBox="1"/>
          <p:nvPr/>
        </p:nvSpPr>
        <p:spPr>
          <a:xfrm>
            <a:off x="454500" y="11823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where you are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259" name="Shape 259"/>
          <p:cNvSpPr txBox="1"/>
          <p:nvPr/>
        </p:nvSpPr>
        <p:spPr>
          <a:xfrm>
            <a:off x="515550" y="1611625"/>
            <a:ext cx="8235000" cy="543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To move into that folder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you want to go into: </a:t>
            </a:r>
            <a:r>
              <a:rPr lang="en">
                <a:highlight>
                  <a:srgbClr val="D0E0E3"/>
                </a:highlight>
                <a:latin typeface="Consolas"/>
                <a:ea typeface="Consolas"/>
                <a:cs typeface="Consolas"/>
                <a:sym typeface="Consolas"/>
              </a:rPr>
              <a:t>cd </a:t>
            </a:r>
            <a:r>
              <a:rPr lang="en">
                <a:highlight>
                  <a:srgbClr val="D0E0E3"/>
                </a:highlight>
                <a:latin typeface="Consolas"/>
                <a:ea typeface="Consolas"/>
                <a:cs typeface="Consolas"/>
                <a:sym typeface="Consolas"/>
              </a:rPr>
              <a:t>ASpace_API_Workshop</a:t>
            </a:r>
          </a:p>
        </p:txBody>
      </p:sp>
      <p:pic>
        <p:nvPicPr>
          <p:cNvPr id="260" name="Shape 260"/>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66" name="Shape 266"/>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267" name="Shape 267"/>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Happily, the directory you’re in now is more obvious with that handy yellow text.</a:t>
            </a:r>
          </a:p>
        </p:txBody>
      </p:sp>
      <p:sp>
        <p:nvSpPr>
          <p:cNvPr id="268" name="Shape 268"/>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So remember:</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path in Windows is: </a:t>
            </a:r>
            <a:r>
              <a:rPr lang="en">
                <a:solidFill>
                  <a:srgbClr val="BF9000"/>
                </a:solidFill>
                <a:latin typeface="Trebuchet MS"/>
                <a:ea typeface="Trebuchet MS"/>
                <a:cs typeface="Trebuchet MS"/>
                <a:sym typeface="Trebuchet MS"/>
              </a:rPr>
              <a:t>C:\cygwin64\home\[user name]\</a:t>
            </a:r>
            <a:r>
              <a:rPr lang="en">
                <a:solidFill>
                  <a:srgbClr val="BF9000"/>
                </a:solidFill>
                <a:latin typeface="Trebuchet MS"/>
                <a:ea typeface="Trebuchet MS"/>
                <a:cs typeface="Trebuchet MS"/>
                <a:sym typeface="Trebuchet MS"/>
              </a:rPr>
              <a:t>ASpace_API_Workshop</a:t>
            </a:r>
            <a:r>
              <a:rPr lang="en">
                <a:latin typeface="Trebuchet MS"/>
                <a:ea typeface="Trebuchet MS"/>
                <a:cs typeface="Trebuchet MS"/>
                <a:sym typeface="Trebuchet MS"/>
              </a:rPr>
              <a:t> </a:t>
            </a:r>
          </a:p>
          <a:p>
            <a:pPr indent="457200" lvl="0" marL="3200400" rtl="0">
              <a:lnSpc>
                <a:spcPct val="150000"/>
              </a:lnSpc>
              <a:spcBef>
                <a:spcPts val="0"/>
              </a:spcBef>
              <a:buNone/>
            </a:pPr>
            <a:r>
              <a:rPr lang="en">
                <a:latin typeface="Trebuchet MS"/>
                <a:ea typeface="Trebuchet MS"/>
                <a:cs typeface="Trebuchet MS"/>
                <a:sym typeface="Trebuchet MS"/>
              </a:rPr>
              <a:t>(but this varies by user)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And the </a:t>
            </a:r>
            <a:r>
              <a:rPr i="1" lang="en">
                <a:latin typeface="Trebuchet MS"/>
                <a:ea typeface="Trebuchet MS"/>
                <a:cs typeface="Trebuchet MS"/>
                <a:sym typeface="Trebuchet MS"/>
              </a:rPr>
              <a:t>same path</a:t>
            </a:r>
            <a:r>
              <a:rPr lang="en">
                <a:latin typeface="Trebuchet MS"/>
                <a:ea typeface="Trebuchet MS"/>
                <a:cs typeface="Trebuchet MS"/>
                <a:sym typeface="Trebuchet MS"/>
              </a:rPr>
              <a:t> in Cgywin looks like the new prompt, below:</a:t>
            </a:r>
          </a:p>
        </p:txBody>
      </p:sp>
      <p:pic>
        <p:nvPicPr>
          <p:cNvPr id="269" name="Shape 269"/>
          <p:cNvPicPr preferRelativeResize="0"/>
          <p:nvPr/>
        </p:nvPicPr>
        <p:blipFill>
          <a:blip r:embed="rId3">
            <a:alphaModFix/>
          </a:blip>
          <a:stretch>
            <a:fillRect/>
          </a:stretch>
        </p:blipFill>
        <p:spPr>
          <a:xfrm>
            <a:off x="2628900" y="3609650"/>
            <a:ext cx="3886200" cy="42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275" name="Shape 275"/>
          <p:cNvGraphicFramePr/>
          <p:nvPr/>
        </p:nvGraphicFramePr>
        <p:xfrm>
          <a:off x="362925" y="1139000"/>
          <a:ext cx="3000000" cy="3000000"/>
        </p:xfrm>
        <a:graphic>
          <a:graphicData uri="http://schemas.openxmlformats.org/drawingml/2006/table">
            <a:tbl>
              <a:tblPr>
                <a:noFill/>
                <a:tableStyleId>{FB3C7DF9-7306-426E-8B2B-C53AF150497E}</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bl>
          </a:graphicData>
        </a:graphic>
      </p:graphicFrame>
      <p:cxnSp>
        <p:nvCxnSpPr>
          <p:cNvPr id="276" name="Shape 276"/>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277" name="Shape 277"/>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idx="4294967295" type="title"/>
          </p:nvPr>
        </p:nvSpPr>
        <p:spPr>
          <a:xfrm>
            <a:off x="303300" y="335375"/>
            <a:ext cx="8520600" cy="5415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283" name="Shape 283"/>
          <p:cNvSpPr txBox="1"/>
          <p:nvPr/>
        </p:nvSpPr>
        <p:spPr>
          <a:xfrm>
            <a:off x="454500" y="9537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MARAC API Workshop clone folder back to the Cgywin home directory/Mac desktop:</a:t>
            </a:r>
          </a:p>
        </p:txBody>
      </p:sp>
      <p:sp>
        <p:nvSpPr>
          <p:cNvPr id="284" name="Shape 284"/>
          <p:cNvSpPr txBox="1"/>
          <p:nvPr/>
        </p:nvSpPr>
        <p:spPr>
          <a:xfrm>
            <a:off x="515550" y="1548675"/>
            <a:ext cx="8235000" cy="624000"/>
          </a:xfrm>
          <a:prstGeom prst="rect">
            <a:avLst/>
          </a:prstGeom>
          <a:noFill/>
          <a:ln>
            <a:noFill/>
          </a:ln>
        </p:spPr>
        <p:txBody>
          <a:bodyPr anchorCtr="0" anchor="t" bIns="91425" lIns="91425" rIns="91425" tIns="91425">
            <a:noAutofit/>
          </a:bodyPr>
          <a:lstStyle/>
          <a:p>
            <a:pPr indent="457200" lvl="0" rtl="0">
              <a:spcBef>
                <a:spcPts val="0"/>
              </a:spcBef>
              <a:buNone/>
            </a:pPr>
            <a:r>
              <a:rPr lang="en">
                <a:latin typeface="Trebuchet MS"/>
                <a:ea typeface="Trebuchet MS"/>
                <a:cs typeface="Trebuchet MS"/>
                <a:sym typeface="Trebuchet MS"/>
              </a:rPr>
              <a:t>Why? To demonstrate a simple command that means “go up one”</a:t>
            </a:r>
          </a:p>
          <a:p>
            <a:pPr lvl="0" rtl="0">
              <a:spcBef>
                <a:spcPts val="0"/>
              </a:spcBef>
              <a:buNone/>
            </a:pPr>
            <a:r>
              <a:t/>
            </a:r>
            <a:endParaRPr>
              <a:latin typeface="Trebuchet MS"/>
              <a:ea typeface="Trebuchet MS"/>
              <a:cs typeface="Trebuchet MS"/>
              <a:sym typeface="Trebuchet MS"/>
            </a:endParaRPr>
          </a:p>
          <a:p>
            <a:pPr lvl="0" rtl="0" algn="ctr">
              <a:spcBef>
                <a:spcPts val="0"/>
              </a:spcBef>
              <a:buNone/>
            </a:pPr>
            <a:r>
              <a:rPr lang="en" sz="1800">
                <a:highlight>
                  <a:srgbClr val="D0E0E3"/>
                </a:highlight>
                <a:latin typeface="Consolas"/>
                <a:ea typeface="Consolas"/>
                <a:cs typeface="Consolas"/>
                <a:sym typeface="Consolas"/>
              </a:rPr>
              <a:t>cd ..</a:t>
            </a:r>
            <a:r>
              <a:rPr lang="en" sz="1800">
                <a:latin typeface="Trebuchet MS"/>
                <a:ea typeface="Trebuchet MS"/>
                <a:cs typeface="Trebuchet MS"/>
                <a:sym typeface="Trebuchet MS"/>
              </a:rPr>
              <a:t> = “go up one”</a:t>
            </a:r>
          </a:p>
        </p:txBody>
      </p:sp>
      <p:pic>
        <p:nvPicPr>
          <p:cNvPr id="285" name="Shape 285"/>
          <p:cNvPicPr preferRelativeResize="0"/>
          <p:nvPr/>
        </p:nvPicPr>
        <p:blipFill>
          <a:blip r:embed="rId3">
            <a:alphaModFix/>
          </a:blip>
          <a:stretch>
            <a:fillRect/>
          </a:stretch>
        </p:blipFill>
        <p:spPr>
          <a:xfrm>
            <a:off x="2176462" y="3021075"/>
            <a:ext cx="4791075" cy="117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291" name="Shape 291"/>
          <p:cNvGraphicFramePr/>
          <p:nvPr/>
        </p:nvGraphicFramePr>
        <p:xfrm>
          <a:off x="362925" y="1139000"/>
          <a:ext cx="3000000" cy="3000000"/>
        </p:xfrm>
        <a:graphic>
          <a:graphicData uri="http://schemas.openxmlformats.org/drawingml/2006/table">
            <a:tbl>
              <a:tblPr>
                <a:noFill/>
                <a:tableStyleId>{FB3C7DF9-7306-426E-8B2B-C53AF150497E}</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r h="396200">
                <a:tc>
                  <a:txBody>
                    <a:bodyPr>
                      <a:noAutofit/>
                    </a:bodyPr>
                    <a:lstStyle/>
                    <a:p>
                      <a:pPr lvl="0" rtl="0">
                        <a:spcBef>
                          <a:spcPts val="0"/>
                        </a:spcBef>
                        <a:buNone/>
                      </a:pPr>
                      <a:r>
                        <a:rPr lang="en"/>
                        <a:t>Move up one level</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a:t>
                      </a:r>
                    </a:p>
                  </a:txBody>
                  <a:tcPr marT="91425" marB="91425" marR="91425" marL="91425"/>
                </a:tc>
              </a:tr>
            </a:tbl>
          </a:graphicData>
        </a:graphic>
      </p:graphicFrame>
      <p:cxnSp>
        <p:nvCxnSpPr>
          <p:cNvPr id="292" name="Shape 292"/>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293" name="Shape 293"/>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4294967295" type="title"/>
          </p:nvPr>
        </p:nvSpPr>
        <p:spPr>
          <a:xfrm>
            <a:off x="303300" y="335375"/>
            <a:ext cx="8520600" cy="5415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299" name="Shape 299"/>
          <p:cNvSpPr txBox="1"/>
          <p:nvPr/>
        </p:nvSpPr>
        <p:spPr>
          <a:xfrm>
            <a:off x="454500" y="9537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Lastly, let’s go back into the </a:t>
            </a:r>
            <a:r>
              <a:rPr lang="en">
                <a:latin typeface="Trebuchet MS"/>
                <a:ea typeface="Trebuchet MS"/>
                <a:cs typeface="Trebuchet MS"/>
                <a:sym typeface="Trebuchet MS"/>
              </a:rPr>
              <a:t>ASpace_API_Workshop</a:t>
            </a:r>
            <a:r>
              <a:rPr lang="en">
                <a:latin typeface="Trebuchet MS"/>
                <a:ea typeface="Trebuchet MS"/>
                <a:cs typeface="Trebuchet MS"/>
                <a:sym typeface="Trebuchet MS"/>
              </a:rPr>
              <a:t> directory, because that’s where we need to be.</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is a good time to try the up-arrow on your keyboards to get back to a command you already issued:</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Try hitting the up-arrow a few times</a:t>
            </a:r>
          </a:p>
          <a:p>
            <a:pPr indent="-228600" lvl="0" marL="457200" rtl="0">
              <a:spcBef>
                <a:spcPts val="0"/>
              </a:spcBef>
              <a:buFont typeface="Trebuchet MS"/>
              <a:buChar char="●"/>
            </a:pPr>
            <a:r>
              <a:rPr lang="en">
                <a:latin typeface="Trebuchet MS"/>
                <a:ea typeface="Trebuchet MS"/>
                <a:cs typeface="Trebuchet MS"/>
                <a:sym typeface="Trebuchet MS"/>
              </a:rPr>
              <a:t>Pick the command that you need in order to get back into the </a:t>
            </a:r>
            <a:r>
              <a:rPr lang="en">
                <a:latin typeface="Trebuchet MS"/>
                <a:ea typeface="Trebuchet MS"/>
                <a:cs typeface="Trebuchet MS"/>
                <a:sym typeface="Trebuchet MS"/>
              </a:rPr>
              <a:t>ASpace_API_Workshop</a:t>
            </a:r>
            <a:r>
              <a:rPr lang="en">
                <a:latin typeface="Trebuchet MS"/>
                <a:ea typeface="Trebuchet MS"/>
                <a:cs typeface="Trebuchet MS"/>
                <a:sym typeface="Trebuchet MS"/>
              </a:rPr>
              <a:t> directory</a:t>
            </a:r>
          </a:p>
          <a:p>
            <a:pPr indent="-228600" lvl="0" marL="457200" rtl="0">
              <a:spcBef>
                <a:spcPts val="0"/>
              </a:spcBef>
              <a:buFont typeface="Trebuchet MS"/>
              <a:buChar char="●"/>
            </a:pPr>
            <a:r>
              <a:rPr lang="en">
                <a:latin typeface="Trebuchet MS"/>
                <a:ea typeface="Trebuchet MS"/>
                <a:cs typeface="Trebuchet MS"/>
                <a:sym typeface="Trebuchet MS"/>
              </a:rPr>
              <a:t>Use a command that will confirm where you are</a:t>
            </a:r>
          </a:p>
          <a:p>
            <a:pPr indent="-228600" lvl="0" marL="457200" rtl="0">
              <a:spcBef>
                <a:spcPts val="0"/>
              </a:spcBef>
              <a:buFont typeface="Trebuchet MS"/>
              <a:buChar char="●"/>
            </a:pPr>
            <a:r>
              <a:rPr lang="en">
                <a:latin typeface="Trebuchet MS"/>
                <a:ea typeface="Trebuchet MS"/>
                <a:cs typeface="Trebuchet MS"/>
                <a:sym typeface="Trebuchet MS"/>
              </a:rPr>
              <a:t>You may need to do this again, you have your handy cards to help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 THOUGH YOU ONLY GET ME!</a:t>
            </a:r>
          </a:p>
        </p:txBody>
      </p:sp>
      <p:cxnSp>
        <p:nvCxnSpPr>
          <p:cNvPr id="84" name="Shape 84"/>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85" name="Shape 85"/>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86" name="Shape 86"/>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87" name="Shape 87"/>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88" name="Shape 88"/>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89" name="Shape 89"/>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674EA7"/>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90" name="Shape 90"/>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674EA7"/>
                </a:solidFill>
                <a:latin typeface="Trebuchet MS"/>
                <a:ea typeface="Trebuchet MS"/>
                <a:cs typeface="Trebuchet MS"/>
                <a:sym typeface="Trebuchet MS"/>
              </a:rPr>
              <a:t>a </a:t>
            </a:r>
            <a:r>
              <a:rPr b="1" lang="en">
                <a:solidFill>
                  <a:srgbClr val="674EA7"/>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Unix commands for Mac and Cygwin</a:t>
            </a:r>
          </a:p>
        </p:txBody>
      </p:sp>
      <p:graphicFrame>
        <p:nvGraphicFramePr>
          <p:cNvPr id="305" name="Shape 305"/>
          <p:cNvGraphicFramePr/>
          <p:nvPr/>
        </p:nvGraphicFramePr>
        <p:xfrm>
          <a:off x="362925" y="1139000"/>
          <a:ext cx="3000000" cy="3000000"/>
        </p:xfrm>
        <a:graphic>
          <a:graphicData uri="http://schemas.openxmlformats.org/drawingml/2006/table">
            <a:tbl>
              <a:tblPr>
                <a:noFill/>
                <a:tableStyleId>{FB3C7DF9-7306-426E-8B2B-C53AF150497E}</a:tableStyleId>
              </a:tblPr>
              <a:tblGrid>
                <a:gridCol w="2795800"/>
                <a:gridCol w="2795800"/>
                <a:gridCol w="2795800"/>
              </a:tblGrid>
              <a:tr h="381000">
                <a:tc>
                  <a:txBody>
                    <a:bodyPr>
                      <a:noAutofit/>
                    </a:bodyPr>
                    <a:lstStyle/>
                    <a:p>
                      <a:pPr lvl="0" rtl="0">
                        <a:spcBef>
                          <a:spcPts val="0"/>
                        </a:spcBef>
                        <a:buNone/>
                      </a:pPr>
                      <a:r>
                        <a:rPr lang="en"/>
                        <a:t>Where am I?</a:t>
                      </a:r>
                    </a:p>
                  </a:txBody>
                  <a:tcPr marT="91425" marB="91425" marR="91425" marL="91425"/>
                </a:tc>
                <a:tc>
                  <a:txBody>
                    <a:bodyPr>
                      <a:noAutofit/>
                    </a:bodyPr>
                    <a:lstStyle/>
                    <a:p>
                      <a:pPr lvl="0" rtl="0">
                        <a:spcBef>
                          <a:spcPts val="0"/>
                        </a:spcBef>
                        <a:buNone/>
                      </a:pPr>
                      <a:r>
                        <a:rPr lang="en"/>
                        <a:t>“print working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pwd</a:t>
                      </a:r>
                    </a:p>
                  </a:txBody>
                  <a:tcPr marT="91425" marB="91425" marR="91425" marL="91425"/>
                </a:tc>
              </a:tr>
              <a:tr h="381000">
                <a:tc>
                  <a:txBody>
                    <a:bodyPr>
                      <a:noAutofit/>
                    </a:bodyPr>
                    <a:lstStyle/>
                    <a:p>
                      <a:pPr lvl="0" rtl="0">
                        <a:spcBef>
                          <a:spcPts val="0"/>
                        </a:spcBef>
                        <a:buNone/>
                      </a:pPr>
                      <a:r>
                        <a:rPr lang="en"/>
                        <a:t>What is here?</a:t>
                      </a:r>
                    </a:p>
                  </a:txBody>
                  <a:tcPr marT="91425" marB="91425" marR="91425" marL="91425"/>
                </a:tc>
                <a:tc>
                  <a:txBody>
                    <a:bodyPr>
                      <a:noAutofit/>
                    </a:bodyPr>
                    <a:lstStyle/>
                    <a:p>
                      <a:pPr lvl="0" rtl="0">
                        <a:spcBef>
                          <a:spcPts val="0"/>
                        </a:spcBef>
                        <a:buNone/>
                      </a:pPr>
                      <a:r>
                        <a:rPr lang="en"/>
                        <a:t>“list” (remember L as in List)</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ls</a:t>
                      </a:r>
                    </a:p>
                  </a:txBody>
                  <a:tcPr marT="91425" marB="91425" marR="91425" marL="91425"/>
                </a:tc>
              </a:tr>
              <a:tr h="381000">
                <a:tc>
                  <a:txBody>
                    <a:bodyPr>
                      <a:noAutofit/>
                    </a:bodyPr>
                    <a:lstStyle/>
                    <a:p>
                      <a:pPr lvl="0" rtl="0">
                        <a:spcBef>
                          <a:spcPts val="0"/>
                        </a:spcBef>
                        <a:buNone/>
                      </a:pPr>
                      <a:r>
                        <a:rPr lang="en"/>
                        <a:t>How do I move from here to there?</a:t>
                      </a:r>
                    </a:p>
                  </a:txBody>
                  <a:tcPr marT="91425" marB="91425" marR="91425" marL="91425"/>
                </a:tc>
                <a:tc>
                  <a:txBody>
                    <a:bodyPr>
                      <a:noAutofit/>
                    </a:bodyPr>
                    <a:lstStyle/>
                    <a:p>
                      <a:pPr lvl="0" rtl="0">
                        <a:spcBef>
                          <a:spcPts val="0"/>
                        </a:spcBef>
                        <a:buNone/>
                      </a:pPr>
                      <a:r>
                        <a:rPr lang="en"/>
                        <a:t>“change directory”</a:t>
                      </a: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[type the name of the directory]</a:t>
                      </a:r>
                    </a:p>
                  </a:txBody>
                  <a:tcPr marT="91425" marB="91425" marR="91425" marL="91425"/>
                </a:tc>
              </a:tr>
              <a:tr h="396200">
                <a:tc>
                  <a:txBody>
                    <a:bodyPr>
                      <a:noAutofit/>
                    </a:bodyPr>
                    <a:lstStyle/>
                    <a:p>
                      <a:pPr lvl="0" rtl="0">
                        <a:spcBef>
                          <a:spcPts val="0"/>
                        </a:spcBef>
                        <a:buNone/>
                      </a:pPr>
                      <a:r>
                        <a:rPr lang="en"/>
                        <a:t>Move up one level</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highlight>
                            <a:srgbClr val="D0E0E3"/>
                          </a:highlight>
                          <a:latin typeface="Consolas"/>
                          <a:ea typeface="Consolas"/>
                          <a:cs typeface="Consolas"/>
                          <a:sym typeface="Consolas"/>
                        </a:rPr>
                        <a:t>cd ..</a:t>
                      </a:r>
                    </a:p>
                  </a:txBody>
                  <a:tcPr marT="91425" marB="91425" marR="91425" marL="91425"/>
                </a:tc>
              </a:tr>
              <a:tr h="381000">
                <a:tc>
                  <a:txBody>
                    <a:bodyPr>
                      <a:noAutofit/>
                    </a:bodyPr>
                    <a:lstStyle/>
                    <a:p>
                      <a:pPr lvl="0" rtl="0">
                        <a:spcBef>
                          <a:spcPts val="0"/>
                        </a:spcBef>
                        <a:buNone/>
                      </a:pPr>
                      <a:r>
                        <a:rPr lang="en"/>
                        <a:t>Repeat command</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Up arrow on keyboard</a:t>
                      </a:r>
                    </a:p>
                  </a:txBody>
                  <a:tcPr marT="91425" marB="91425" marR="91425" marL="91425"/>
                </a:tc>
              </a:tr>
            </a:tbl>
          </a:graphicData>
        </a:graphic>
      </p:graphicFrame>
      <p:sp>
        <p:nvSpPr>
          <p:cNvPr id="306" name="Shape 306"/>
          <p:cNvSpPr txBox="1"/>
          <p:nvPr/>
        </p:nvSpPr>
        <p:spPr>
          <a:xfrm>
            <a:off x="454500" y="3424350"/>
            <a:ext cx="8235000" cy="1580100"/>
          </a:xfrm>
          <a:prstGeom prst="rect">
            <a:avLst/>
          </a:prstGeom>
          <a:noFill/>
          <a:ln>
            <a:noFill/>
          </a:ln>
        </p:spPr>
        <p:txBody>
          <a:bodyPr anchorCtr="0" anchor="t" bIns="91425" lIns="91425" rIns="91425" tIns="91425">
            <a:noAutofit/>
          </a:bodyPr>
          <a:lstStyle/>
          <a:p>
            <a:pPr lvl="0" rtl="0">
              <a:lnSpc>
                <a:spcPct val="150000"/>
              </a:lnSpc>
              <a:spcBef>
                <a:spcPts val="0"/>
              </a:spcBef>
              <a:buClr>
                <a:schemeClr val="dk2"/>
              </a:buClr>
              <a:buFont typeface="Arial"/>
              <a:buNone/>
            </a:pPr>
            <a:r>
              <a:rPr lang="en">
                <a:solidFill>
                  <a:schemeClr val="dk2"/>
                </a:solidFill>
                <a:latin typeface="Trebuchet MS"/>
                <a:ea typeface="Trebuchet MS"/>
                <a:cs typeface="Trebuchet MS"/>
                <a:sym typeface="Trebuchet MS"/>
              </a:rPr>
              <a:t>These are called Unix commands, so Google “unix commands” for other commands that will work on Macs and in Cygwin.</a:t>
            </a:r>
          </a:p>
          <a:p>
            <a:pPr lvl="0" rtl="0">
              <a:lnSpc>
                <a:spcPct val="150000"/>
              </a:lnSpc>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rtl="0">
              <a:lnSpc>
                <a:spcPct val="150000"/>
              </a:lnSpc>
              <a:spcBef>
                <a:spcPts val="0"/>
              </a:spcBef>
              <a:buClr>
                <a:schemeClr val="dk2"/>
              </a:buClr>
              <a:buSzPct val="100000"/>
              <a:buFont typeface="Arial"/>
              <a:buNone/>
            </a:pPr>
            <a:r>
              <a:rPr lang="en" sz="1100">
                <a:solidFill>
                  <a:schemeClr val="dk2"/>
                </a:solidFill>
                <a:latin typeface="Trebuchet MS"/>
                <a:ea typeface="Trebuchet MS"/>
                <a:cs typeface="Trebuchet MS"/>
                <a:sym typeface="Trebuchet MS"/>
              </a:rPr>
              <a:t>To make your life harder, remember that these same commands </a:t>
            </a:r>
            <a:r>
              <a:rPr lang="en" sz="1100" u="sng">
                <a:solidFill>
                  <a:schemeClr val="dk2"/>
                </a:solidFill>
                <a:latin typeface="Trebuchet MS"/>
                <a:ea typeface="Trebuchet MS"/>
                <a:cs typeface="Trebuchet MS"/>
                <a:sym typeface="Trebuchet MS"/>
              </a:rPr>
              <a:t>do not</a:t>
            </a:r>
            <a:r>
              <a:rPr lang="en" sz="1100">
                <a:solidFill>
                  <a:schemeClr val="dk2"/>
                </a:solidFill>
                <a:latin typeface="Trebuchet MS"/>
                <a:ea typeface="Trebuchet MS"/>
                <a:cs typeface="Trebuchet MS"/>
                <a:sym typeface="Trebuchet MS"/>
              </a:rPr>
              <a:t> work in the Windows command prompt; those are MS-DOS commands.</a:t>
            </a:r>
          </a:p>
        </p:txBody>
      </p:sp>
      <p:cxnSp>
        <p:nvCxnSpPr>
          <p:cNvPr id="307" name="Shape 307"/>
          <p:cNvCxnSpPr/>
          <p:nvPr/>
        </p:nvCxnSpPr>
        <p:spPr>
          <a:xfrm rot="10800000">
            <a:off x="7275450" y="2252750"/>
            <a:ext cx="0" cy="236400"/>
          </a:xfrm>
          <a:prstGeom prst="straightConnector1">
            <a:avLst/>
          </a:prstGeom>
          <a:noFill/>
          <a:ln cap="flat" cmpd="sng" w="9525">
            <a:solidFill>
              <a:schemeClr val="dk2"/>
            </a:solidFill>
            <a:prstDash val="solid"/>
            <a:round/>
            <a:headEnd len="lg" w="lg" type="none"/>
            <a:tailEnd len="lg" w="lg" type="triangle"/>
          </a:ln>
        </p:spPr>
      </p:cxnSp>
      <p:sp>
        <p:nvSpPr>
          <p:cNvPr id="308" name="Shape 308"/>
          <p:cNvSpPr txBox="1"/>
          <p:nvPr/>
        </p:nvSpPr>
        <p:spPr>
          <a:xfrm>
            <a:off x="7246900" y="2128675"/>
            <a:ext cx="1315500" cy="4119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312" name="Shape 312"/>
        <p:cNvGrpSpPr/>
        <p:nvPr/>
      </p:nvGrpSpPr>
      <p:grpSpPr>
        <a:xfrm>
          <a:off x="0" y="0"/>
          <a:ext cx="0" cy="0"/>
          <a:chOff x="0" y="0"/>
          <a:chExt cx="0" cy="0"/>
        </a:xfrm>
      </p:grpSpPr>
      <p:sp>
        <p:nvSpPr>
          <p:cNvPr id="313" name="Shape 313"/>
          <p:cNvSpPr/>
          <p:nvPr/>
        </p:nvSpPr>
        <p:spPr>
          <a:xfrm>
            <a:off x="195600" y="230050"/>
            <a:ext cx="8546975" cy="4600600"/>
          </a:xfrm>
          <a:prstGeom prst="flowChartPunchedCard">
            <a:avLst/>
          </a:prstGeom>
          <a:noFill/>
          <a:ln cap="flat" cmpd="sng" w="2857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a:p>
            <a:pPr lvl="0">
              <a:spcBef>
                <a:spcPts val="0"/>
              </a:spcBef>
              <a:buNone/>
            </a:pPr>
            <a:r>
              <a:t/>
            </a:r>
            <a:endParaRPr/>
          </a:p>
        </p:txBody>
      </p:sp>
      <p:sp>
        <p:nvSpPr>
          <p:cNvPr id="314" name="Shape 314"/>
          <p:cNvSpPr txBox="1"/>
          <p:nvPr>
            <p:ph type="title"/>
          </p:nvPr>
        </p:nvSpPr>
        <p:spPr>
          <a:xfrm>
            <a:off x="283098" y="712150"/>
            <a:ext cx="8312700" cy="3835500"/>
          </a:xfrm>
          <a:prstGeom prst="rect">
            <a:avLst/>
          </a:prstGeom>
        </p:spPr>
        <p:txBody>
          <a:bodyPr anchorCtr="0" anchor="ctr" bIns="91425" lIns="91425" rIns="91425" tIns="91425">
            <a:noAutofit/>
          </a:bodyPr>
          <a:lstStyle/>
          <a:p>
            <a:pPr lvl="0">
              <a:spcBef>
                <a:spcPts val="0"/>
              </a:spcBef>
              <a:buNone/>
            </a:pPr>
            <a:r>
              <a:rPr lang="en" sz="3000">
                <a:solidFill>
                  <a:srgbClr val="000000"/>
                </a:solidFill>
              </a:rPr>
              <a:t>Please follow along starting from this slide</a:t>
            </a:r>
          </a:p>
          <a:p>
            <a:pPr lvl="0">
              <a:spcBef>
                <a:spcPts val="0"/>
              </a:spcBef>
              <a:buNone/>
            </a:pPr>
            <a:r>
              <a:t/>
            </a:r>
            <a:endParaRPr b="0" sz="2400">
              <a:solidFill>
                <a:srgbClr val="000000"/>
              </a:solidFill>
            </a:endParaRPr>
          </a:p>
          <a:p>
            <a:pPr lvl="0">
              <a:spcBef>
                <a:spcPts val="0"/>
              </a:spcBef>
              <a:buNone/>
            </a:pPr>
            <a:r>
              <a:rPr b="0" i="1" lang="en" sz="1800">
                <a:solidFill>
                  <a:srgbClr val="000000"/>
                </a:solidFill>
              </a:rPr>
              <a:t>This terrible shade of yellow should be easy to find.</a:t>
            </a:r>
          </a:p>
          <a:p>
            <a:pPr lvl="0">
              <a:spcBef>
                <a:spcPts val="0"/>
              </a:spcBef>
              <a:buNone/>
            </a:pPr>
            <a:r>
              <a:t/>
            </a:r>
            <a:endParaRPr b="0" sz="2400">
              <a:solidFill>
                <a:srgbClr val="000000"/>
              </a:solidFill>
            </a:endParaRPr>
          </a:p>
          <a:p>
            <a:pPr lvl="0">
              <a:spcBef>
                <a:spcPts val="0"/>
              </a:spcBef>
              <a:buNone/>
            </a:pPr>
            <a:r>
              <a:rPr b="0" lang="en" sz="2400">
                <a:solidFill>
                  <a:srgbClr val="000000"/>
                </a:solidFill>
              </a:rPr>
              <a:t>Everyone start with a </a:t>
            </a:r>
            <a:r>
              <a:rPr b="0" lang="en" sz="2400">
                <a:solidFill>
                  <a:srgbClr val="38761D"/>
                </a:solidFill>
              </a:rPr>
              <a:t>Green post-it</a:t>
            </a:r>
            <a:r>
              <a:rPr b="0" lang="en" sz="2400">
                <a:solidFill>
                  <a:srgbClr val="000000"/>
                </a:solidFill>
              </a:rPr>
              <a:t> = good to go</a:t>
            </a:r>
          </a:p>
          <a:p>
            <a:pPr lvl="0" rtl="0">
              <a:spcBef>
                <a:spcPts val="0"/>
              </a:spcBef>
              <a:buNone/>
            </a:pPr>
            <a:r>
              <a:rPr b="0" lang="en" sz="2400">
                <a:solidFill>
                  <a:srgbClr val="FF0000"/>
                </a:solidFill>
              </a:rPr>
              <a:t>Red/pink post-it </a:t>
            </a:r>
            <a:r>
              <a:rPr b="0" lang="en" sz="2400">
                <a:solidFill>
                  <a:srgbClr val="000000"/>
                </a:solidFill>
              </a:rPr>
              <a:t>= please assist!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318" name="Shape 318"/>
        <p:cNvGrpSpPr/>
        <p:nvPr/>
      </p:nvGrpSpPr>
      <p:grpSpPr>
        <a:xfrm>
          <a:off x="0" y="0"/>
          <a:ext cx="0" cy="0"/>
          <a:chOff x="0" y="0"/>
          <a:chExt cx="0" cy="0"/>
        </a:xfrm>
      </p:grpSpPr>
      <p:sp>
        <p:nvSpPr>
          <p:cNvPr id="319" name="Shape 319"/>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320" name="Shape 320"/>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Atom</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 text editor that is handy for interacting with JSON, scripts, and all sorts of structured data</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Can utilize additional packages to customize to your needs (e.g. a JSON “linter”)</a:t>
            </a:r>
          </a:p>
          <a:p>
            <a:pPr lvl="0" marR="0" rtl="0" algn="l">
              <a:lnSpc>
                <a:spcPct val="100000"/>
              </a:lnSpc>
              <a:spcBef>
                <a:spcPts val="0"/>
              </a:spcBef>
              <a:spcAft>
                <a:spcPts val="0"/>
              </a:spcAft>
              <a:buNone/>
            </a:pPr>
            <a:r>
              <a:t/>
            </a:r>
            <a:endParaRPr b="1" sz="1800">
              <a:solidFill>
                <a:srgbClr val="FFFFFF"/>
              </a:solidFill>
              <a:latin typeface="Trebuchet MS"/>
              <a:ea typeface="Trebuchet MS"/>
              <a:cs typeface="Trebuchet MS"/>
              <a:sym typeface="Trebuchet MS"/>
            </a:endParaRPr>
          </a:p>
          <a:p>
            <a:pPr indent="-342900" lvl="0" marL="4572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Postman</a:t>
            </a:r>
          </a:p>
          <a:p>
            <a:pPr indent="-342900" lvl="1" marL="914400" marR="0" rtl="0" algn="l">
              <a:lnSpc>
                <a:spcPct val="100000"/>
              </a:lnSpc>
              <a:spcBef>
                <a:spcPts val="0"/>
              </a:spcBef>
              <a:spcAft>
                <a:spcPts val="0"/>
              </a:spcAft>
              <a:buClr>
                <a:srgbClr val="FFFFFF"/>
              </a:buClr>
              <a:buSzPct val="100000"/>
              <a:buFont typeface="Trebuchet MS"/>
              <a:buChar char="○"/>
            </a:pPr>
            <a:r>
              <a:rPr b="1" lang="en" sz="1800">
                <a:solidFill>
                  <a:srgbClr val="FFFFFF"/>
                </a:solidFill>
                <a:latin typeface="Trebuchet MS"/>
                <a:ea typeface="Trebuchet MS"/>
                <a:cs typeface="Trebuchet MS"/>
                <a:sym typeface="Trebuchet MS"/>
              </a:rPr>
              <a:t>A GUI application for interacting with APIs</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321" name="Shape 321"/>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322" name="Shape 322"/>
          <p:cNvPicPr preferRelativeResize="0"/>
          <p:nvPr/>
        </p:nvPicPr>
        <p:blipFill>
          <a:blip r:embed="rId4">
            <a:alphaModFix/>
          </a:blip>
          <a:stretch>
            <a:fillRect/>
          </a:stretch>
        </p:blipFill>
        <p:spPr>
          <a:xfrm>
            <a:off x="155898" y="3520752"/>
            <a:ext cx="502874" cy="5028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326" name="Shape 326"/>
        <p:cNvGrpSpPr/>
        <p:nvPr/>
      </p:nvGrpSpPr>
      <p:grpSpPr>
        <a:xfrm>
          <a:off x="0" y="0"/>
          <a:ext cx="0" cy="0"/>
          <a:chOff x="0" y="0"/>
          <a:chExt cx="0" cy="0"/>
        </a:xfrm>
      </p:grpSpPr>
      <p:sp>
        <p:nvSpPr>
          <p:cNvPr id="327" name="Shape 32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1" name="Shape 331"/>
        <p:cNvGrpSpPr/>
        <p:nvPr/>
      </p:nvGrpSpPr>
      <p:grpSpPr>
        <a:xfrm>
          <a:off x="0" y="0"/>
          <a:ext cx="0" cy="0"/>
          <a:chOff x="0" y="0"/>
          <a:chExt cx="0" cy="0"/>
        </a:xfrm>
      </p:grpSpPr>
      <p:sp>
        <p:nvSpPr>
          <p:cNvPr id="332" name="Shape 332"/>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r>
              <a:rPr lang="en">
                <a:latin typeface="Trebuchet MS"/>
                <a:ea typeface="Trebuchet MS"/>
                <a:cs typeface="Trebuchet MS"/>
                <a:sym typeface="Trebuchet MS"/>
              </a:rPr>
              <a:t> for opening the terminal/command prompt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new,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15+ people in this workshop, we’ve got 15+ different environments to troubleshoot and 15+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333" name="Shape 333"/>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Shape 338"/>
          <p:cNvPicPr preferRelativeResize="0"/>
          <p:nvPr/>
        </p:nvPicPr>
        <p:blipFill>
          <a:blip r:embed="rId3">
            <a:alphaModFix/>
          </a:blip>
          <a:stretch>
            <a:fillRect/>
          </a:stretch>
        </p:blipFill>
        <p:spPr>
          <a:xfrm>
            <a:off x="1034974" y="1908824"/>
            <a:ext cx="3085150" cy="2695725"/>
          </a:xfrm>
          <a:prstGeom prst="rect">
            <a:avLst/>
          </a:prstGeom>
          <a:noFill/>
          <a:ln>
            <a:noFill/>
          </a:ln>
        </p:spPr>
      </p:pic>
      <p:sp>
        <p:nvSpPr>
          <p:cNvPr id="339" name="Shape 339"/>
          <p:cNvSpPr txBox="1"/>
          <p:nvPr/>
        </p:nvSpPr>
        <p:spPr>
          <a:xfrm>
            <a:off x="4926425" y="1437025"/>
            <a:ext cx="3968700" cy="3057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Practice: Open your new vagrant folder, then hold s</a:t>
            </a:r>
            <a:r>
              <a:rPr lang="en">
                <a:latin typeface="Trebuchet MS"/>
                <a:ea typeface="Trebuchet MS"/>
                <a:cs typeface="Trebuchet MS"/>
                <a:sym typeface="Trebuchet MS"/>
              </a:rPr>
              <a:t>hift + right click anywhere in the window</a:t>
            </a:r>
          </a:p>
        </p:txBody>
      </p:sp>
      <p:sp>
        <p:nvSpPr>
          <p:cNvPr id="340" name="Shape 340"/>
          <p:cNvSpPr txBox="1"/>
          <p:nvPr/>
        </p:nvSpPr>
        <p:spPr>
          <a:xfrm>
            <a:off x="360675" y="1513225"/>
            <a:ext cx="3823200" cy="483300"/>
          </a:xfrm>
          <a:prstGeom prst="rect">
            <a:avLst/>
          </a:prstGeom>
          <a:noFill/>
          <a:ln>
            <a:noFill/>
          </a:ln>
        </p:spPr>
        <p:txBody>
          <a:bodyPr anchorCtr="0" anchor="t" bIns="91425" lIns="91425" rIns="91425" tIns="91425">
            <a:noAutofit/>
          </a:bodyPr>
          <a:lstStyle/>
          <a:p>
            <a:pPr lvl="0" rtl="0">
              <a:spcBef>
                <a:spcPts val="0"/>
              </a:spcBef>
              <a:buNone/>
            </a:pPr>
            <a:r>
              <a:rPr lang="en" sz="1200">
                <a:latin typeface="Trebuchet MS"/>
                <a:ea typeface="Trebuchet MS"/>
                <a:cs typeface="Trebuchet MS"/>
                <a:sym typeface="Trebuchet MS"/>
              </a:rPr>
              <a:t>System Preferences &gt; Keyboard &gt; Shortcuts tab &gt; Services</a:t>
            </a:r>
          </a:p>
        </p:txBody>
      </p:sp>
      <p:cxnSp>
        <p:nvCxnSpPr>
          <p:cNvPr id="341" name="Shape 34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42" name="Shape 342"/>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43" name="Shape 343"/>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44" name="Shape 344"/>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Technical Pitstop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
        <p:nvSpPr>
          <p:cNvPr id="345" name="Shape 345"/>
          <p:cNvSpPr txBox="1"/>
          <p:nvPr/>
        </p:nvSpPr>
        <p:spPr>
          <a:xfrm>
            <a:off x="166800" y="4596900"/>
            <a:ext cx="4349700" cy="483300"/>
          </a:xfrm>
          <a:prstGeom prst="rect">
            <a:avLst/>
          </a:prstGeom>
          <a:noFill/>
          <a:ln>
            <a:noFill/>
          </a:ln>
        </p:spPr>
        <p:txBody>
          <a:bodyPr anchorCtr="0" anchor="t" bIns="91425" lIns="91425" rIns="91425" tIns="91425">
            <a:noAutofit/>
          </a:bodyPr>
          <a:lstStyle/>
          <a:p>
            <a:pPr lvl="0">
              <a:spcBef>
                <a:spcPts val="0"/>
              </a:spcBef>
              <a:buNone/>
            </a:pPr>
            <a:r>
              <a:rPr b="1" lang="en" sz="1000">
                <a:latin typeface="Trebuchet MS"/>
                <a:ea typeface="Trebuchet MS"/>
                <a:cs typeface="Trebuchet MS"/>
                <a:sym typeface="Trebuchet MS"/>
              </a:rPr>
              <a:t>Note</a:t>
            </a:r>
            <a:r>
              <a:rPr lang="en" sz="1000">
                <a:latin typeface="Trebuchet MS"/>
                <a:ea typeface="Trebuchet MS"/>
                <a:cs typeface="Trebuchet MS"/>
                <a:sym typeface="Trebuchet MS"/>
              </a:rPr>
              <a:t>: Some (especially older) Mac OSes may not have this option! If so, no harm.  Alert an instructor and we’ll walk you through this manually.</a:t>
            </a:r>
          </a:p>
        </p:txBody>
      </p:sp>
      <p:pic>
        <p:nvPicPr>
          <p:cNvPr id="346" name="Shape 346"/>
          <p:cNvPicPr preferRelativeResize="0"/>
          <p:nvPr/>
        </p:nvPicPr>
        <p:blipFill>
          <a:blip r:embed="rId4">
            <a:alphaModFix/>
          </a:blip>
          <a:stretch>
            <a:fillRect/>
          </a:stretch>
        </p:blipFill>
        <p:spPr>
          <a:xfrm>
            <a:off x="4818325" y="2040024"/>
            <a:ext cx="4097075" cy="2631349"/>
          </a:xfrm>
          <a:prstGeom prst="rect">
            <a:avLst/>
          </a:prstGeom>
          <a:noFill/>
          <a:ln>
            <a:noFill/>
          </a:ln>
        </p:spPr>
      </p:pic>
      <p:sp>
        <p:nvSpPr>
          <p:cNvPr id="347" name="Shape 347"/>
          <p:cNvSpPr txBox="1"/>
          <p:nvPr/>
        </p:nvSpPr>
        <p:spPr>
          <a:xfrm>
            <a:off x="4705025" y="4657025"/>
            <a:ext cx="4286700" cy="195000"/>
          </a:xfrm>
          <a:prstGeom prst="rect">
            <a:avLst/>
          </a:prstGeom>
          <a:noFill/>
          <a:ln>
            <a:noFill/>
          </a:ln>
        </p:spPr>
        <p:txBody>
          <a:bodyPr anchorCtr="0" anchor="t" bIns="91425" lIns="91425" rIns="91425" tIns="91425">
            <a:noAutofit/>
          </a:bodyPr>
          <a:lstStyle/>
          <a:p>
            <a:pPr lvl="0" algn="ctr">
              <a:spcBef>
                <a:spcPts val="0"/>
              </a:spcBef>
              <a:buNone/>
            </a:pPr>
            <a:r>
              <a:rPr lang="en" sz="1000">
                <a:latin typeface="Trebuchet MS"/>
                <a:ea typeface="Trebuchet MS"/>
                <a:cs typeface="Trebuchet MS"/>
                <a:sym typeface="Trebuchet MS"/>
              </a:rPr>
              <a:t>This is just practice, we don’t actually need this window now.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353" name="Shape 35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54" name="Shape 35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55" name="Shape 35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56" name="Shape 35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357" name="Shape 35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Clr>
                <a:schemeClr val="dk2"/>
              </a:buClr>
              <a:buFont typeface="Trebuchet MS"/>
              <a:buAutoNum type="arabicPeriod" startAt="2"/>
            </a:pPr>
            <a:r>
              <a:rPr lang="en"/>
              <a:t>B</a:t>
            </a:r>
            <a:r>
              <a:rPr lang="en">
                <a:solidFill>
                  <a:schemeClr val="dk2"/>
                </a:solidFill>
                <a:latin typeface="Trebuchet MS"/>
                <a:ea typeface="Trebuchet MS"/>
                <a:cs typeface="Trebuchet MS"/>
                <a:sym typeface="Trebuchet MS"/>
              </a:rPr>
              <a:t>ring up the Cygwin installer you downloaded as part of your pre-workshop homework</a:t>
            </a:r>
          </a:p>
          <a:p>
            <a:pPr lvl="0" rtl="0">
              <a:spcBef>
                <a:spcPts val="0"/>
              </a:spcBef>
              <a:buNone/>
            </a:pPr>
            <a:r>
              <a:rPr lang="en"/>
              <a:t> </a:t>
            </a:r>
          </a:p>
        </p:txBody>
      </p:sp>
      <p:pic>
        <p:nvPicPr>
          <p:cNvPr id="358" name="Shape 358"/>
          <p:cNvPicPr preferRelativeResize="0"/>
          <p:nvPr/>
        </p:nvPicPr>
        <p:blipFill>
          <a:blip r:embed="rId3">
            <a:alphaModFix/>
          </a:blip>
          <a:stretch>
            <a:fillRect/>
          </a:stretch>
        </p:blipFill>
        <p:spPr>
          <a:xfrm>
            <a:off x="1572687" y="3339050"/>
            <a:ext cx="1512025" cy="1512025"/>
          </a:xfrm>
          <a:prstGeom prst="rect">
            <a:avLst/>
          </a:prstGeom>
          <a:noFill/>
          <a:ln>
            <a:noFill/>
          </a:ln>
        </p:spPr>
      </p:pic>
      <p:pic>
        <p:nvPicPr>
          <p:cNvPr id="359" name="Shape 359"/>
          <p:cNvPicPr preferRelativeResize="0"/>
          <p:nvPr/>
        </p:nvPicPr>
        <p:blipFill>
          <a:blip r:embed="rId4">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3" name="Shape 363"/>
        <p:cNvGrpSpPr/>
        <p:nvPr/>
      </p:nvGrpSpPr>
      <p:grpSpPr>
        <a:xfrm>
          <a:off x="0" y="0"/>
          <a:ext cx="0" cy="0"/>
          <a:chOff x="0" y="0"/>
          <a:chExt cx="0" cy="0"/>
        </a:xfrm>
      </p:grpSpPr>
      <p:sp>
        <p:nvSpPr>
          <p:cNvPr id="364" name="Shape 364"/>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365" name="Shape 36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66" name="Shape 36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67" name="Shape 36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68" name="Shape 36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369" name="Shape 369"/>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370" name="Shape 370"/>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371" name="Shape 371"/>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5" name="Shape 375"/>
        <p:cNvGrpSpPr/>
        <p:nvPr/>
      </p:nvGrpSpPr>
      <p:grpSpPr>
        <a:xfrm>
          <a:off x="0" y="0"/>
          <a:ext cx="0" cy="0"/>
          <a:chOff x="0" y="0"/>
          <a:chExt cx="0" cy="0"/>
        </a:xfrm>
      </p:grpSpPr>
      <p:sp>
        <p:nvSpPr>
          <p:cNvPr id="376" name="Shape 376"/>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377" name="Shape 37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78" name="Shape 37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79" name="Shape 379"/>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sz="1200">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pic>
        <p:nvPicPr>
          <p:cNvPr id="380" name="Shape 380"/>
          <p:cNvPicPr preferRelativeResize="0"/>
          <p:nvPr/>
        </p:nvPicPr>
        <p:blipFill>
          <a:blip r:embed="rId3">
            <a:alphaModFix/>
          </a:blip>
          <a:stretch>
            <a:fillRect/>
          </a:stretch>
        </p:blipFill>
        <p:spPr>
          <a:xfrm>
            <a:off x="346062" y="3108625"/>
            <a:ext cx="3965274" cy="935850"/>
          </a:xfrm>
          <a:prstGeom prst="rect">
            <a:avLst/>
          </a:prstGeom>
          <a:noFill/>
          <a:ln>
            <a:noFill/>
          </a:ln>
        </p:spPr>
      </p:pic>
      <p:sp>
        <p:nvSpPr>
          <p:cNvPr id="381" name="Shape 38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82" name="Shape 382"/>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View: at the top of the screen and select Category</a:t>
            </a:r>
          </a:p>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Search for “python2” (without quotes) but do not hit enter; the search happens as soon as you type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383" name="Shape 383"/>
          <p:cNvPicPr preferRelativeResize="0"/>
          <p:nvPr/>
        </p:nvPicPr>
        <p:blipFill>
          <a:blip r:embed="rId4">
            <a:alphaModFix/>
          </a:blip>
          <a:stretch>
            <a:fillRect/>
          </a:stretch>
        </p:blipFill>
        <p:spPr>
          <a:xfrm>
            <a:off x="5355775" y="3216087"/>
            <a:ext cx="3200400" cy="1171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7" name="Shape 387"/>
        <p:cNvGrpSpPr/>
        <p:nvPr/>
      </p:nvGrpSpPr>
      <p:grpSpPr>
        <a:xfrm>
          <a:off x="0" y="0"/>
          <a:ext cx="0" cy="0"/>
          <a:chOff x="0" y="0"/>
          <a:chExt cx="0" cy="0"/>
        </a:xfrm>
      </p:grpSpPr>
      <p:sp>
        <p:nvSpPr>
          <p:cNvPr id="388" name="Shape 388"/>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389" name="Shape 38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390" name="Shape 39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91" name="Shape 391"/>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r>
              <a:rPr lang="en">
                <a:latin typeface="Trebuchet MS"/>
                <a:ea typeface="Trebuchet MS"/>
                <a:cs typeface="Trebuchet MS"/>
                <a:sym typeface="Trebuchet MS"/>
              </a:rPr>
              <a:t> and hit enter</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Trebuchet MS"/>
                <a:ea typeface="Trebuchet MS"/>
                <a:cs typeface="Trebuchet MS"/>
                <a:sym typeface="Trebuchet MS"/>
              </a:rPr>
              <a:t> and hit enter to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pip install requests</a:t>
            </a:r>
          </a:p>
          <a:p>
            <a:pPr lvl="0" rtl="0">
              <a:lnSpc>
                <a:spcPct val="130000"/>
              </a:lnSpc>
              <a:spcBef>
                <a:spcPts val="1100"/>
              </a:spcBef>
              <a:spcAft>
                <a:spcPts val="1100"/>
              </a:spcAft>
              <a:buNone/>
            </a:pPr>
            <a:r>
              <a:rPr lang="en" sz="1100">
                <a:latin typeface="Trebuchet MS"/>
                <a:ea typeface="Trebuchet MS"/>
                <a:cs typeface="Trebuchet MS"/>
                <a:sym typeface="Trebuchet MS"/>
              </a:rPr>
              <a:t>(we will not remind you to hit enter after commands from now on)</a:t>
            </a:r>
          </a:p>
        </p:txBody>
      </p:sp>
      <p:pic>
        <p:nvPicPr>
          <p:cNvPr id="392" name="Shape 392"/>
          <p:cNvPicPr preferRelativeResize="0"/>
          <p:nvPr/>
        </p:nvPicPr>
        <p:blipFill>
          <a:blip r:embed="rId3">
            <a:alphaModFix/>
          </a:blip>
          <a:stretch>
            <a:fillRect/>
          </a:stretch>
        </p:blipFill>
        <p:spPr>
          <a:xfrm>
            <a:off x="948498" y="3033224"/>
            <a:ext cx="2760426" cy="377699"/>
          </a:xfrm>
          <a:prstGeom prst="rect">
            <a:avLst/>
          </a:prstGeom>
          <a:noFill/>
          <a:ln>
            <a:noFill/>
          </a:ln>
        </p:spPr>
      </p:pic>
      <p:sp>
        <p:nvSpPr>
          <p:cNvPr id="393" name="Shape 39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394" name="Shape 394"/>
          <p:cNvSpPr txBox="1"/>
          <p:nvPr/>
        </p:nvSpPr>
        <p:spPr>
          <a:xfrm>
            <a:off x="5067175" y="1649025"/>
            <a:ext cx="3777600" cy="3146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Go to next slide...</a:t>
            </a:r>
            <a:r>
              <a:rPr lang="en"/>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idx="4294967295" type="title"/>
          </p:nvPr>
        </p:nvSpPr>
        <p:spPr>
          <a:xfrm>
            <a:off x="611250" y="4235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96" name="Shape 96"/>
          <p:cNvSpPr txBox="1"/>
          <p:nvPr>
            <p:ph idx="4294967295" type="body"/>
          </p:nvPr>
        </p:nvSpPr>
        <p:spPr>
          <a:xfrm>
            <a:off x="6019500" y="14502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97" name="Shape 97"/>
          <p:cNvSpPr txBox="1"/>
          <p:nvPr>
            <p:ph idx="4294967295" type="body"/>
          </p:nvPr>
        </p:nvSpPr>
        <p:spPr>
          <a:xfrm>
            <a:off x="3259799" y="14502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98" name="Shape 98"/>
          <p:cNvSpPr txBox="1"/>
          <p:nvPr>
            <p:ph idx="4294967295" type="body"/>
          </p:nvPr>
        </p:nvSpPr>
        <p:spPr>
          <a:xfrm>
            <a:off x="516599" y="14502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99" name="Shape 99"/>
          <p:cNvPicPr preferRelativeResize="0"/>
          <p:nvPr/>
        </p:nvPicPr>
        <p:blipFill>
          <a:blip r:embed="rId3">
            <a:alphaModFix/>
          </a:blip>
          <a:stretch>
            <a:fillRect/>
          </a:stretch>
        </p:blipFill>
        <p:spPr>
          <a:xfrm>
            <a:off x="3161050" y="3280075"/>
            <a:ext cx="2821899" cy="1616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nvSpPr>
        <p:spPr>
          <a:xfrm>
            <a:off x="577450" y="828250"/>
            <a:ext cx="8376300" cy="27033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After you have</a:t>
            </a:r>
            <a:r>
              <a:rPr lang="en">
                <a:latin typeface="Trebuchet MS"/>
                <a:ea typeface="Trebuchet MS"/>
                <a:cs typeface="Trebuchet MS"/>
                <a:sym typeface="Trebuchet MS"/>
              </a:rPr>
              <a:t> </a:t>
            </a:r>
            <a:r>
              <a:rPr lang="en" u="sng">
                <a:latin typeface="Trebuchet MS"/>
                <a:ea typeface="Trebuchet MS"/>
                <a:cs typeface="Trebuchet MS"/>
                <a:sym typeface="Trebuchet MS"/>
              </a:rPr>
              <a:t>searched for python2</a:t>
            </a:r>
            <a:r>
              <a:rPr lang="en">
                <a:latin typeface="Trebuchet MS"/>
                <a:ea typeface="Trebuchet MS"/>
                <a:cs typeface="Trebuchet MS"/>
                <a:sym typeface="Trebuchet MS"/>
              </a:rPr>
              <a:t> locate and </a:t>
            </a:r>
            <a:r>
              <a:rPr i="1" lang="en">
                <a:solidFill>
                  <a:srgbClr val="CC0000"/>
                </a:solidFill>
                <a:latin typeface="Trebuchet MS"/>
                <a:ea typeface="Trebuchet MS"/>
                <a:cs typeface="Trebuchet MS"/>
                <a:sym typeface="Trebuchet MS"/>
              </a:rPr>
              <a:t>unskip</a:t>
            </a:r>
            <a:r>
              <a:rPr i="1" lang="en">
                <a:latin typeface="Trebuchet MS"/>
                <a:ea typeface="Trebuchet MS"/>
                <a:cs typeface="Trebuchet MS"/>
                <a:sym typeface="Trebuchet MS"/>
              </a:rPr>
              <a:t> the following (the list is alphabetical and the </a:t>
            </a:r>
            <a:r>
              <a:rPr i="1" lang="en">
                <a:latin typeface="Trebuchet MS"/>
                <a:ea typeface="Trebuchet MS"/>
                <a:cs typeface="Trebuchet MS"/>
                <a:sym typeface="Trebuchet MS"/>
              </a:rPr>
              <a:t>kilobyte</a:t>
            </a:r>
            <a:r>
              <a:rPr i="1" lang="en">
                <a:latin typeface="Trebuchet MS"/>
                <a:ea typeface="Trebuchet MS"/>
                <a:cs typeface="Trebuchet MS"/>
                <a:sym typeface="Trebuchet MS"/>
              </a:rPr>
              <a:t> counts help)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lvl="0" rtl="0">
              <a:spcBef>
                <a:spcPts val="0"/>
              </a:spcBef>
              <a:buNone/>
            </a:pPr>
            <a:r>
              <a:t/>
            </a:r>
            <a:endParaRPr u="sng">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Now s</a:t>
            </a:r>
            <a:r>
              <a:rPr lang="en" u="sng">
                <a:solidFill>
                  <a:schemeClr val="dk2"/>
                </a:solidFill>
                <a:latin typeface="Trebuchet MS"/>
                <a:ea typeface="Trebuchet MS"/>
                <a:cs typeface="Trebuchet MS"/>
                <a:sym typeface="Trebuchet MS"/>
              </a:rPr>
              <a:t>earch for git (but don’t hit enter), expand the Devel heading</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5,387</a:t>
            </a:r>
            <a:r>
              <a:rPr b="1" lang="en">
                <a:solidFill>
                  <a:srgbClr val="6AA84F"/>
                </a:solidFill>
                <a:latin typeface="Trebuchet MS"/>
                <a:ea typeface="Trebuchet MS"/>
                <a:cs typeface="Trebuchet MS"/>
                <a:sym typeface="Trebuchet MS"/>
              </a:rPr>
              <a:t>k</a:t>
            </a:r>
          </a:p>
          <a:p>
            <a:pPr lvl="0" rtl="0">
              <a:spcBef>
                <a:spcPts val="0"/>
              </a:spcBef>
              <a:buNone/>
            </a:pPr>
            <a:r>
              <a:t/>
            </a:r>
            <a:endParaRPr u="sng">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Finally, s</a:t>
            </a:r>
            <a:r>
              <a:rPr lang="en" u="sng">
                <a:solidFill>
                  <a:schemeClr val="dk2"/>
                </a:solidFill>
                <a:latin typeface="Trebuchet MS"/>
                <a:ea typeface="Trebuchet MS"/>
                <a:cs typeface="Trebuchet MS"/>
                <a:sym typeface="Trebuchet MS"/>
              </a:rPr>
              <a:t>earch for openssh (don’t hit enter), expand the Net heading</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lvl="0" rtl="0">
              <a:spcBef>
                <a:spcPts val="0"/>
              </a:spcBef>
              <a:buNone/>
            </a:pPr>
            <a:r>
              <a:t/>
            </a:r>
            <a:endParaRPr>
              <a:solidFill>
                <a:schemeClr val="dk2"/>
              </a:solidFill>
              <a:latin typeface="Trebuchet MS"/>
              <a:ea typeface="Trebuchet MS"/>
              <a:cs typeface="Trebuchet MS"/>
              <a:sym typeface="Trebuchet MS"/>
            </a:endParaRP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Once all four have been unskipped, proceed with install: </a:t>
            </a: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400" name="Shape 400"/>
          <p:cNvPicPr preferRelativeResize="0"/>
          <p:nvPr/>
        </p:nvPicPr>
        <p:blipFill rotWithShape="1">
          <a:blip r:embed="rId3">
            <a:alphaModFix/>
          </a:blip>
          <a:srcRect b="33893" l="0" r="0" t="0"/>
          <a:stretch/>
        </p:blipFill>
        <p:spPr>
          <a:xfrm>
            <a:off x="2247475" y="3603149"/>
            <a:ext cx="5036249" cy="1370925"/>
          </a:xfrm>
          <a:prstGeom prst="rect">
            <a:avLst/>
          </a:prstGeom>
          <a:noFill/>
          <a:ln cap="flat" cmpd="sng" w="9525">
            <a:solidFill>
              <a:srgbClr val="999999"/>
            </a:solidFill>
            <a:prstDash val="solid"/>
            <a:round/>
            <a:headEnd len="med" w="med" type="none"/>
            <a:tailEnd len="med" w="med" type="none"/>
          </a:ln>
        </p:spPr>
      </p:pic>
      <p:sp>
        <p:nvSpPr>
          <p:cNvPr id="401" name="Shape 401"/>
          <p:cNvSpPr txBox="1"/>
          <p:nvPr>
            <p:ph type="title"/>
          </p:nvPr>
        </p:nvSpPr>
        <p:spPr>
          <a:xfrm>
            <a:off x="303300" y="259175"/>
            <a:ext cx="8520600" cy="521100"/>
          </a:xfrm>
          <a:prstGeom prst="rect">
            <a:avLst/>
          </a:prstGeom>
          <a:solidFill>
            <a:schemeClr val="accent4"/>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 only:</a:t>
            </a:r>
            <a:r>
              <a:rPr lang="en" sz="2400">
                <a:solidFill>
                  <a:srgbClr val="FFFFFF"/>
                </a:solidFill>
                <a:latin typeface="Georgia"/>
                <a:ea typeface="Georgia"/>
                <a:cs typeface="Georgia"/>
                <a:sym typeface="Georgia"/>
              </a:rPr>
              <a:t> Install </a:t>
            </a:r>
            <a:r>
              <a:rPr lang="en" sz="2400">
                <a:solidFill>
                  <a:srgbClr val="FFFFFF"/>
                </a:solidFill>
              </a:rPr>
              <a:t>packages</a:t>
            </a:r>
          </a:p>
        </p:txBody>
      </p:sp>
      <p:sp>
        <p:nvSpPr>
          <p:cNvPr id="402" name="Shape 402"/>
          <p:cNvSpPr txBox="1"/>
          <p:nvPr/>
        </p:nvSpPr>
        <p:spPr>
          <a:xfrm>
            <a:off x="303300" y="4305975"/>
            <a:ext cx="1767900" cy="668100"/>
          </a:xfrm>
          <a:prstGeom prst="rect">
            <a:avLst/>
          </a:prstGeom>
          <a:noFill/>
          <a:ln>
            <a:noFill/>
          </a:ln>
        </p:spPr>
        <p:txBody>
          <a:bodyPr anchorCtr="0" anchor="t" bIns="91425" lIns="91425" rIns="91425" tIns="91425">
            <a:noAutofit/>
          </a:bodyPr>
          <a:lstStyle/>
          <a:p>
            <a:pPr lvl="0">
              <a:spcBef>
                <a:spcPts val="0"/>
              </a:spcBef>
              <a:buNone/>
            </a:pPr>
            <a:r>
              <a:rPr lang="en" sz="1200">
                <a:latin typeface="Trebuchet MS"/>
                <a:ea typeface="Trebuchet MS"/>
                <a:cs typeface="Trebuchet MS"/>
                <a:sym typeface="Trebuchet MS"/>
              </a:rPr>
              <a:t>This screenshot shows what an “unskipped” line looks like</a:t>
            </a:r>
          </a:p>
        </p:txBody>
      </p:sp>
      <p:cxnSp>
        <p:nvCxnSpPr>
          <p:cNvPr id="403" name="Shape 403"/>
          <p:cNvCxnSpPr/>
          <p:nvPr/>
        </p:nvCxnSpPr>
        <p:spPr>
          <a:xfrm flipH="1" rot="10800000">
            <a:off x="1879225" y="4548950"/>
            <a:ext cx="911700" cy="975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7" name="Shape 407"/>
        <p:cNvGrpSpPr/>
        <p:nvPr/>
      </p:nvGrpSpPr>
      <p:grpSpPr>
        <a:xfrm>
          <a:off x="0" y="0"/>
          <a:ext cx="0" cy="0"/>
          <a:chOff x="0" y="0"/>
          <a:chExt cx="0" cy="0"/>
        </a:xfrm>
      </p:grpSpPr>
      <p:sp>
        <p:nvSpPr>
          <p:cNvPr id="408" name="Shape 408"/>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Go back to our GitHub repo, which you bookmarked earlier.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click the little clipboard icon, and </a:t>
            </a:r>
            <a:r>
              <a:rPr b="1" lang="en">
                <a:latin typeface="Trebuchet MS"/>
                <a:ea typeface="Trebuchet MS"/>
                <a:cs typeface="Trebuchet MS"/>
                <a:sym typeface="Trebuchet MS"/>
              </a:rPr>
              <a:t>Copy to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409" name="Shape 409"/>
          <p:cNvPicPr preferRelativeResize="0"/>
          <p:nvPr/>
        </p:nvPicPr>
        <p:blipFill>
          <a:blip r:embed="rId3">
            <a:alphaModFix/>
          </a:blip>
          <a:stretch>
            <a:fillRect/>
          </a:stretch>
        </p:blipFill>
        <p:spPr>
          <a:xfrm>
            <a:off x="1832795" y="2486975"/>
            <a:ext cx="5461633" cy="1727275"/>
          </a:xfrm>
          <a:prstGeom prst="rect">
            <a:avLst/>
          </a:prstGeom>
          <a:noFill/>
          <a:ln>
            <a:noFill/>
          </a:ln>
        </p:spPr>
      </p:pic>
      <p:sp>
        <p:nvSpPr>
          <p:cNvPr id="410" name="Shape 410"/>
          <p:cNvSpPr txBox="1"/>
          <p:nvPr>
            <p:ph type="title"/>
          </p:nvPr>
        </p:nvSpPr>
        <p:spPr>
          <a:xfrm>
            <a:off x="303312"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411" name="Shape 411"/>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Terminal </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cd Desktop</a:t>
            </a:r>
            <a:r>
              <a:rPr lang="en">
                <a:solidFill>
                  <a:schemeClr val="dk2"/>
                </a:solidFill>
                <a:latin typeface="Trebuchet MS"/>
                <a:ea typeface="Trebuchet MS"/>
                <a:cs typeface="Trebuchet MS"/>
                <a:sym typeface="Trebuchet MS"/>
              </a:rPr>
              <a:t> and hit enter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[command+v then paste]</a:t>
            </a:r>
          </a:p>
          <a:p>
            <a:pPr indent="-228600" lvl="0" marL="457200" rtl="0">
              <a:lnSpc>
                <a:spcPct val="115000"/>
              </a:lnSpc>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Hit enter</a:t>
            </a:r>
          </a:p>
        </p:txBody>
      </p:sp>
      <p:sp>
        <p:nvSpPr>
          <p:cNvPr id="417" name="Shape 417"/>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then paste]</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Hit enter</a:t>
            </a:r>
          </a:p>
        </p:txBody>
      </p:sp>
      <p:sp>
        <p:nvSpPr>
          <p:cNvPr id="418" name="Shape 418"/>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419" name="Shape 419"/>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420" name="Shape 42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421" name="Shape 42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422" name="Shape 422"/>
          <p:cNvPicPr preferRelativeResize="0"/>
          <p:nvPr/>
        </p:nvPicPr>
        <p:blipFill>
          <a:blip r:embed="rId3">
            <a:alphaModFix/>
          </a:blip>
          <a:stretch>
            <a:fillRect/>
          </a:stretch>
        </p:blipFill>
        <p:spPr>
          <a:xfrm>
            <a:off x="1604950" y="2857425"/>
            <a:ext cx="5934075" cy="1047750"/>
          </a:xfrm>
          <a:prstGeom prst="rect">
            <a:avLst/>
          </a:prstGeom>
          <a:noFill/>
          <a:ln>
            <a:noFill/>
          </a:ln>
        </p:spPr>
      </p:pic>
      <p:sp>
        <p:nvSpPr>
          <p:cNvPr id="423" name="Shape 423"/>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Mac’s Desktop, or in C:/Cygwin/home/[username])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“ASpace_API_Workshop,”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cxnSp>
        <p:nvCxnSpPr>
          <p:cNvPr id="424" name="Shape 424"/>
          <p:cNvCxnSpPr/>
          <p:nvPr/>
        </p:nvCxnSpPr>
        <p:spPr>
          <a:xfrm rot="10800000">
            <a:off x="7322000" y="2143950"/>
            <a:ext cx="0" cy="236400"/>
          </a:xfrm>
          <a:prstGeom prst="straightConnector1">
            <a:avLst/>
          </a:prstGeom>
          <a:noFill/>
          <a:ln cap="flat" cmpd="sng" w="9525">
            <a:solidFill>
              <a:schemeClr val="dk2"/>
            </a:solidFill>
            <a:prstDash val="solid"/>
            <a:round/>
            <a:headEnd len="lg" w="lg" type="none"/>
            <a:tailEnd len="lg" w="lg" type="triangle"/>
          </a:ln>
        </p:spPr>
      </p:cxnSp>
      <p:sp>
        <p:nvSpPr>
          <p:cNvPr id="425" name="Shape 425"/>
          <p:cNvSpPr txBox="1"/>
          <p:nvPr/>
        </p:nvSpPr>
        <p:spPr>
          <a:xfrm>
            <a:off x="6683850" y="2304150"/>
            <a:ext cx="1315500" cy="400800"/>
          </a:xfrm>
          <a:prstGeom prst="rect">
            <a:avLst/>
          </a:prstGeom>
          <a:noFill/>
          <a:ln>
            <a:noFill/>
          </a:ln>
        </p:spPr>
        <p:txBody>
          <a:bodyPr anchorCtr="0" anchor="t" bIns="91425" lIns="91425" rIns="91425" tIns="91425">
            <a:noAutofit/>
          </a:bodyPr>
          <a:lstStyle/>
          <a:p>
            <a:pPr lvl="0" algn="ctr">
              <a:spcBef>
                <a:spcPts val="0"/>
              </a:spcBef>
              <a:buNone/>
            </a:pPr>
            <a:r>
              <a:rPr lang="en" sz="1000"/>
              <a:t>(don’t type this, we mean an action)</a:t>
            </a:r>
          </a:p>
        </p:txBody>
      </p:sp>
      <p:cxnSp>
        <p:nvCxnSpPr>
          <p:cNvPr id="426" name="Shape 426"/>
          <p:cNvCxnSpPr/>
          <p:nvPr/>
        </p:nvCxnSpPr>
        <p:spPr>
          <a:xfrm rot="10800000">
            <a:off x="2597700" y="2372550"/>
            <a:ext cx="19500" cy="160200"/>
          </a:xfrm>
          <a:prstGeom prst="straightConnector1">
            <a:avLst/>
          </a:prstGeom>
          <a:noFill/>
          <a:ln cap="flat" cmpd="sng" w="9525">
            <a:solidFill>
              <a:schemeClr val="dk2"/>
            </a:solidFill>
            <a:prstDash val="solid"/>
            <a:round/>
            <a:headEnd len="lg" w="lg" type="none"/>
            <a:tailEnd len="lg" w="lg" type="triangle"/>
          </a:ln>
        </p:spPr>
      </p:cxnSp>
      <p:sp>
        <p:nvSpPr>
          <p:cNvPr id="427" name="Shape 427"/>
          <p:cNvSpPr txBox="1"/>
          <p:nvPr/>
        </p:nvSpPr>
        <p:spPr>
          <a:xfrm>
            <a:off x="1959450" y="2456550"/>
            <a:ext cx="1315500" cy="400800"/>
          </a:xfrm>
          <a:prstGeom prst="rect">
            <a:avLst/>
          </a:prstGeom>
          <a:noFill/>
          <a:ln>
            <a:noFill/>
          </a:ln>
        </p:spPr>
        <p:txBody>
          <a:bodyPr anchorCtr="0" anchor="t" bIns="91425" lIns="91425" rIns="91425" tIns="91425">
            <a:noAutofit/>
          </a:bodyPr>
          <a:lstStyle/>
          <a:p>
            <a:pPr lvl="0" rtl="0" algn="ctr">
              <a:spcBef>
                <a:spcPts val="0"/>
              </a:spcBef>
              <a:buNone/>
            </a:pPr>
            <a:r>
              <a:rPr lang="en" sz="1000"/>
              <a:t>(don’t type this, we mean an action)</a:t>
            </a:r>
          </a:p>
        </p:txBody>
      </p:sp>
      <p:sp>
        <p:nvSpPr>
          <p:cNvPr id="428" name="Shape 428"/>
          <p:cNvSpPr/>
          <p:nvPr/>
        </p:nvSpPr>
        <p:spPr>
          <a:xfrm rot="5400000">
            <a:off x="3187050" y="2650325"/>
            <a:ext cx="198300" cy="160200"/>
          </a:xfrm>
          <a:prstGeom prst="bentArrow">
            <a:avLst>
              <a:gd fmla="val 25000" name="adj1"/>
              <a:gd fmla="val 18468" name="adj2"/>
              <a:gd fmla="val 25000" name="adj3"/>
              <a:gd fmla="val 43750"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9" name="Shape 429"/>
          <p:cNvSpPr/>
          <p:nvPr/>
        </p:nvSpPr>
        <p:spPr>
          <a:xfrm flipH="1" rot="-5400000">
            <a:off x="6694225" y="2639337"/>
            <a:ext cx="198300" cy="160200"/>
          </a:xfrm>
          <a:prstGeom prst="bentArrow">
            <a:avLst>
              <a:gd fmla="val 25000" name="adj1"/>
              <a:gd fmla="val 18468" name="adj2"/>
              <a:gd fmla="val 25000" name="adj3"/>
              <a:gd fmla="val 43750"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30" name="Shape 430"/>
          <p:cNvPicPr preferRelativeResize="0"/>
          <p:nvPr/>
        </p:nvPicPr>
        <p:blipFill>
          <a:blip r:embed="rId4">
            <a:alphaModFix/>
          </a:blip>
          <a:stretch>
            <a:fillRect/>
          </a:stretch>
        </p:blipFill>
        <p:spPr>
          <a:xfrm>
            <a:off x="6669774" y="1563534"/>
            <a:ext cx="309512" cy="3095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Shape 435"/>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77BD"/>
        </a:solidFill>
      </p:bgPr>
    </p:bg>
    <p:spTree>
      <p:nvGrpSpPr>
        <p:cNvPr id="439" name="Shape 439"/>
        <p:cNvGrpSpPr/>
        <p:nvPr/>
      </p:nvGrpSpPr>
      <p:grpSpPr>
        <a:xfrm>
          <a:off x="0" y="0"/>
          <a:ext cx="0" cy="0"/>
          <a:chOff x="0" y="0"/>
          <a:chExt cx="0" cy="0"/>
        </a:xfrm>
      </p:grpSpPr>
      <p:sp>
        <p:nvSpPr>
          <p:cNvPr id="440" name="Shape 440"/>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446" name="Shape 446"/>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447" name="Shape 447"/>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448" name="Shape 448"/>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9" name="Shape 449"/>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0" name="Shape 450"/>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1" name="Shape 451"/>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452" name="Shape 452"/>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77BD"/>
        </a:solidFill>
      </p:bgPr>
    </p:bg>
    <p:spTree>
      <p:nvGrpSpPr>
        <p:cNvPr id="456" name="Shape 456"/>
        <p:cNvGrpSpPr/>
        <p:nvPr/>
      </p:nvGrpSpPr>
      <p:grpSpPr>
        <a:xfrm>
          <a:off x="0" y="0"/>
          <a:ext cx="0" cy="0"/>
          <a:chOff x="0" y="0"/>
          <a:chExt cx="0" cy="0"/>
        </a:xfrm>
      </p:grpSpPr>
      <p:sp>
        <p:nvSpPr>
          <p:cNvPr id="457" name="Shape 457"/>
          <p:cNvSpPr txBox="1"/>
          <p:nvPr>
            <p:ph type="title"/>
          </p:nvPr>
        </p:nvSpPr>
        <p:spPr>
          <a:xfrm>
            <a:off x="423600"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a:t>
            </a:r>
            <a:r>
              <a:rPr lang="en"/>
              <a:t>Chronicling America</a:t>
            </a:r>
          </a:p>
          <a:p>
            <a:pPr lvl="0" rtl="0">
              <a:spcBef>
                <a:spcPts val="0"/>
              </a:spcBef>
              <a:buNone/>
            </a:pPr>
            <a:r>
              <a:t/>
            </a:r>
            <a:endParaRPr sz="1400">
              <a:solidFill>
                <a:srgbClr val="FFFFFF"/>
              </a:solidFill>
            </a:endParaRPr>
          </a:p>
        </p:txBody>
      </p:sp>
      <p:sp>
        <p:nvSpPr>
          <p:cNvPr id="458" name="Shape 458"/>
          <p:cNvSpPr txBox="1"/>
          <p:nvPr/>
        </p:nvSpPr>
        <p:spPr>
          <a:xfrm>
            <a:off x="1545900" y="3660825"/>
            <a:ext cx="6052200" cy="654300"/>
          </a:xfrm>
          <a:prstGeom prst="rect">
            <a:avLst/>
          </a:prstGeom>
          <a:noFill/>
          <a:ln>
            <a:noFill/>
          </a:ln>
        </p:spPr>
        <p:txBody>
          <a:bodyPr anchorCtr="0" anchor="t" bIns="91425" lIns="91425" rIns="91425" tIns="91425">
            <a:noAutofit/>
          </a:bodyPr>
          <a:lstStyle/>
          <a:p>
            <a:pPr lvl="0" rtl="0" algn="ctr">
              <a:spcBef>
                <a:spcPts val="0"/>
              </a:spcBef>
              <a:buClr>
                <a:schemeClr val="dk2"/>
              </a:buClr>
              <a:buFont typeface="Arial"/>
              <a:buNone/>
            </a:pPr>
            <a:r>
              <a:rPr b="1" lang="en">
                <a:solidFill>
                  <a:schemeClr val="lt1"/>
                </a:solidFill>
                <a:latin typeface="Georgia"/>
                <a:ea typeface="Georgia"/>
                <a:cs typeface="Georgia"/>
                <a:sym typeface="Georgia"/>
              </a:rPr>
              <a:t>(and a bit about web searches versus APIs)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464" name="Shape 464"/>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465" name="Shape 465"/>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466" name="Shape 466"/>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nvSpPr>
        <p:spPr>
          <a:xfrm>
            <a:off x="403675" y="1080150"/>
            <a:ext cx="412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72" name="Shape 472"/>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73" name="Shape 473"/>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79" name="Shape 479"/>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80" name="Shape 480"/>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5" name="Shape 105"/>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real-life application</a:t>
            </a:r>
          </a:p>
          <a:p>
            <a:pPr lvl="0">
              <a:spcBef>
                <a:spcPts val="0"/>
              </a:spcBef>
              <a:buNone/>
            </a:pPr>
            <a:r>
              <a:rPr lang="en"/>
              <a:t>...including the bad parts of real-life</a:t>
            </a:r>
          </a:p>
          <a:p>
            <a:pPr lvl="0">
              <a:spcBef>
                <a:spcPts val="0"/>
              </a:spcBef>
              <a:buNone/>
            </a:pPr>
            <a:r>
              <a:rPr lang="en"/>
              <a:t>Resource-packed GitHub</a:t>
            </a:r>
          </a:p>
          <a:p>
            <a:pPr lvl="0">
              <a:spcBef>
                <a:spcPts val="0"/>
              </a:spcBef>
              <a:buNone/>
            </a:pPr>
            <a:r>
              <a:rPr lang="en"/>
              <a:t>These </a:t>
            </a:r>
            <a:r>
              <a:rPr lang="en"/>
              <a:t>voluminous </a:t>
            </a:r>
            <a:r>
              <a:rPr lang="en"/>
              <a:t>slides</a:t>
            </a:r>
          </a:p>
        </p:txBody>
      </p:sp>
      <p:sp>
        <p:nvSpPr>
          <p:cNvPr id="106" name="Shape 106"/>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become an archivist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
        <p:nvSpPr>
          <p:cNvPr id="107" name="Shape 107"/>
          <p:cNvSpPr txBox="1"/>
          <p:nvPr/>
        </p:nvSpPr>
        <p:spPr>
          <a:xfrm>
            <a:off x="306250" y="410650"/>
            <a:ext cx="1915200" cy="4336200"/>
          </a:xfrm>
          <a:prstGeom prst="rect">
            <a:avLst/>
          </a:prstGeom>
          <a:noFill/>
          <a:ln>
            <a:noFill/>
          </a:ln>
        </p:spPr>
        <p:txBody>
          <a:bodyPr anchorCtr="0" anchor="t" bIns="91425" lIns="91425" rIns="91425" tIns="91425">
            <a:noAutofit/>
          </a:bodyPr>
          <a:lstStyle/>
          <a:p>
            <a:pPr lvl="0">
              <a:spcBef>
                <a:spcPts val="0"/>
              </a:spcBef>
              <a:buNone/>
            </a:pPr>
            <a:r>
              <a:rPr lang="en" sz="1000">
                <a:solidFill>
                  <a:srgbClr val="CCCCCC"/>
                </a:solidFill>
              </a:rPr>
              <a:t>[insert </a:t>
            </a:r>
            <a:r>
              <a:rPr lang="en" sz="1000">
                <a:solidFill>
                  <a:srgbClr val="CCCCCC"/>
                </a:solidFill>
              </a:rPr>
              <a:t>corporate-</a:t>
            </a:r>
            <a:r>
              <a:rPr lang="en" sz="1000">
                <a:solidFill>
                  <a:srgbClr val="CCCCCC"/>
                </a:solidFill>
              </a:rPr>
              <a:t>looking clipart about learning and goal setting]</a:t>
            </a: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rPr lang="en" sz="1000">
                <a:solidFill>
                  <a:srgbClr val="CCCCCC"/>
                </a:solidFill>
              </a:rPr>
              <a:t>[this is </a:t>
            </a:r>
            <a:r>
              <a:rPr lang="en" sz="1000">
                <a:solidFill>
                  <a:srgbClr val="CCCCCC"/>
                </a:solidFill>
              </a:rPr>
              <a:t>definitely</a:t>
            </a:r>
            <a:r>
              <a:rPr lang="en" sz="1000">
                <a:solidFill>
                  <a:srgbClr val="CCCCCC"/>
                </a:solidFill>
              </a:rPr>
              <a:t> where that clipart should go]</a:t>
            </a: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rPr lang="en" sz="1000">
                <a:solidFill>
                  <a:srgbClr val="CCCCCC"/>
                </a:solidFill>
              </a:rPr>
              <a:t>[right here]</a:t>
            </a: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t/>
            </a:r>
            <a:endParaRPr sz="1000">
              <a:solidFill>
                <a:srgbClr val="CCCCCC"/>
              </a:solidFill>
            </a:endParaRPr>
          </a:p>
          <a:p>
            <a:pPr lvl="0">
              <a:spcBef>
                <a:spcPts val="0"/>
              </a:spcBef>
              <a:buNone/>
            </a:pPr>
            <a:r>
              <a:rPr lang="en" sz="1000">
                <a:solidFill>
                  <a:srgbClr val="CCCCCC"/>
                </a:solidFill>
              </a:rPr>
              <a:t>[inspiration, synergy, handshakes, the long road to success, get back on the horse]</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86" name="Shape 486"/>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87" name="Shape 487"/>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Shape 492"/>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93" name="Shape 493"/>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rtl="0">
              <a:spcBef>
                <a:spcPts val="0"/>
              </a:spcBef>
              <a:buNone/>
            </a:pPr>
            <a:r>
              <a:rPr b="1" lang="en">
                <a:latin typeface="Trebuchet MS"/>
                <a:ea typeface="Trebuchet MS"/>
                <a:cs typeface="Trebuchet MS"/>
                <a:sym typeface="Trebuchet MS"/>
              </a:rPr>
              <a:t>YES!</a:t>
            </a:r>
          </a:p>
          <a:p>
            <a:pPr lvl="0" rt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94" name="Shape 494"/>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500" name="Shape 500"/>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501" name="Shape 501"/>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502" name="Shape 50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508" name="Shape 508"/>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509" name="Shape 509"/>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 using an online converter (we just googled “JSON to CSV converter” and picked one)</a:t>
            </a:r>
          </a:p>
        </p:txBody>
      </p:sp>
      <p:sp>
        <p:nvSpPr>
          <p:cNvPr id="515" name="Shape 515"/>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Re-purposing API data</a:t>
            </a:r>
          </a:p>
        </p:txBody>
      </p:sp>
      <p:pic>
        <p:nvPicPr>
          <p:cNvPr descr="chronamer.png" id="516" name="Shape 516"/>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517" name="Shape 517"/>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518" name="Shape 518"/>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22" name="Shape 522"/>
        <p:cNvGrpSpPr/>
        <p:nvPr/>
      </p:nvGrpSpPr>
      <p:grpSpPr>
        <a:xfrm>
          <a:off x="0" y="0"/>
          <a:ext cx="0" cy="0"/>
          <a:chOff x="0" y="0"/>
          <a:chExt cx="0" cy="0"/>
        </a:xfrm>
      </p:grpSpPr>
      <p:sp>
        <p:nvSpPr>
          <p:cNvPr id="523" name="Shape 523"/>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524" name="Shape 524"/>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525" name="Shape 525"/>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29" name="Shape 529"/>
        <p:cNvGrpSpPr/>
        <p:nvPr/>
      </p:nvGrpSpPr>
      <p:grpSpPr>
        <a:xfrm>
          <a:off x="0" y="0"/>
          <a:ext cx="0" cy="0"/>
          <a:chOff x="0" y="0"/>
          <a:chExt cx="0" cy="0"/>
        </a:xfrm>
      </p:grpSpPr>
      <p:sp>
        <p:nvSpPr>
          <p:cNvPr id="530" name="Shape 530"/>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534" name="Shape 534"/>
        <p:cNvGrpSpPr/>
        <p:nvPr/>
      </p:nvGrpSpPr>
      <p:grpSpPr>
        <a:xfrm>
          <a:off x="0" y="0"/>
          <a:ext cx="0" cy="0"/>
          <a:chOff x="0" y="0"/>
          <a:chExt cx="0" cy="0"/>
        </a:xfrm>
      </p:grpSpPr>
      <p:sp>
        <p:nvSpPr>
          <p:cNvPr id="535" name="Shape 535"/>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a:spcBef>
                <a:spcPts val="0"/>
              </a:spcBef>
              <a:buNone/>
            </a:pPr>
            <a:r>
              <a:rPr lang="en" sz="6000">
                <a:solidFill>
                  <a:srgbClr val="FFFFFF"/>
                </a:solidFill>
              </a:rPr>
              <a:t>ArchivesSpace</a:t>
            </a:r>
          </a:p>
          <a:p>
            <a:pPr lvl="0" rtl="0">
              <a:spcBef>
                <a:spcPts val="0"/>
              </a:spcBef>
              <a:buNone/>
            </a:pPr>
            <a:r>
              <a:t/>
            </a:r>
            <a:endParaRPr sz="6000">
              <a:solidFill>
                <a:srgbClr val="FFFFFF"/>
              </a:solidFill>
            </a:endParaRPr>
          </a:p>
        </p:txBody>
      </p:sp>
      <p:sp>
        <p:nvSpPr>
          <p:cNvPr id="536" name="Shape 536"/>
          <p:cNvSpPr txBox="1"/>
          <p:nvPr/>
        </p:nvSpPr>
        <p:spPr>
          <a:xfrm>
            <a:off x="1545900" y="3225249"/>
            <a:ext cx="6052200" cy="654300"/>
          </a:xfrm>
          <a:prstGeom prst="rect">
            <a:avLst/>
          </a:prstGeom>
          <a:noFill/>
          <a:ln>
            <a:noFill/>
          </a:ln>
        </p:spPr>
        <p:txBody>
          <a:bodyPr anchorCtr="0" anchor="t" bIns="91425" lIns="91425" rIns="91425" tIns="91425">
            <a:noAutofit/>
          </a:bodyPr>
          <a:lstStyle/>
          <a:p>
            <a:pPr lvl="0" rtl="0" algn="ctr">
              <a:spcBef>
                <a:spcPts val="0"/>
              </a:spcBef>
              <a:buClr>
                <a:schemeClr val="dk2"/>
              </a:buClr>
              <a:buFont typeface="Arial"/>
              <a:buNone/>
            </a:pPr>
            <a:r>
              <a:rPr b="1" lang="en">
                <a:solidFill>
                  <a:schemeClr val="lt1"/>
                </a:solidFill>
                <a:latin typeface="Georgia"/>
                <a:ea typeface="Georgia"/>
                <a:cs typeface="Georgia"/>
                <a:sym typeface="Georgia"/>
              </a:rPr>
              <a:t>(I know, finally right?)</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542" name="Shape 542"/>
          <p:cNvSpPr txBox="1"/>
          <p:nvPr/>
        </p:nvSpPr>
        <p:spPr>
          <a:xfrm>
            <a:off x="348750" y="1027950"/>
            <a:ext cx="8446500" cy="37842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rt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548" name="Shape 548"/>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549" name="Shape 549"/>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b="1" lang="en" sz="1200">
                <a:latin typeface="Trebuchet MS"/>
                <a:ea typeface="Trebuchet MS"/>
                <a:cs typeface="Trebuchet MS"/>
                <a:sym typeface="Trebuchet MS"/>
              </a:rPr>
              <a:t>Extra archivisty sidebar</a:t>
            </a:r>
          </a:p>
          <a:p>
            <a:pPr lvl="0" rt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13" name="Shape 113"/>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555" name="Shape 55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556" name="Shape 55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557" name="Shape 55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8" name="Shape 55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9" name="Shape 559"/>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0" name="Shape 560"/>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561" name="Shape 561"/>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565" name="Shape 565"/>
        <p:cNvGrpSpPr/>
        <p:nvPr/>
      </p:nvGrpSpPr>
      <p:grpSpPr>
        <a:xfrm>
          <a:off x="0" y="0"/>
          <a:ext cx="0" cy="0"/>
          <a:chOff x="0" y="0"/>
          <a:chExt cx="0" cy="0"/>
        </a:xfrm>
      </p:grpSpPr>
      <p:sp>
        <p:nvSpPr>
          <p:cNvPr id="566" name="Shape 56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Shape 57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572" name="Shape 572"/>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573" name="Shape 573"/>
          <p:cNvSpPr txBox="1"/>
          <p:nvPr/>
        </p:nvSpPr>
        <p:spPr>
          <a:xfrm>
            <a:off x="428000" y="1175275"/>
            <a:ext cx="4110000" cy="35529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What’s a container profile?</a:t>
            </a:r>
          </a:p>
          <a:p>
            <a:pPr lvl="0" rtl="0">
              <a:spcBef>
                <a:spcPts val="0"/>
              </a:spcBef>
              <a:buNone/>
            </a:pPr>
            <a:r>
              <a:t/>
            </a:r>
            <a:endParaRPr>
              <a:latin typeface="Trebuchet MS"/>
              <a:ea typeface="Trebuchet MS"/>
              <a:cs typeface="Trebuchet MS"/>
              <a:sym typeface="Trebuchet MS"/>
            </a:endParaRPr>
          </a:p>
          <a:p>
            <a:pPr lvl="0" rt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rt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rt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So, we have boxes o’plenty ---------------&gt;</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descr="auth.png" id="578" name="Shape 578"/>
          <p:cNvPicPr preferRelativeResize="0"/>
          <p:nvPr/>
        </p:nvPicPr>
        <p:blipFill>
          <a:blip r:embed="rId3">
            <a:alphaModFix/>
          </a:blip>
          <a:stretch>
            <a:fillRect/>
          </a:stretch>
        </p:blipFill>
        <p:spPr>
          <a:xfrm>
            <a:off x="321538" y="1440350"/>
            <a:ext cx="8484123" cy="5143499"/>
          </a:xfrm>
          <a:prstGeom prst="rect">
            <a:avLst/>
          </a:prstGeom>
          <a:noFill/>
          <a:ln>
            <a:noFill/>
          </a:ln>
        </p:spPr>
      </p:pic>
      <p:sp>
        <p:nvSpPr>
          <p:cNvPr id="579" name="Shape 579"/>
          <p:cNvSpPr txBox="1"/>
          <p:nvPr/>
        </p:nvSpPr>
        <p:spPr>
          <a:xfrm>
            <a:off x="284250" y="3749150"/>
            <a:ext cx="8520600" cy="1394400"/>
          </a:xfrm>
          <a:prstGeom prst="rect">
            <a:avLst/>
          </a:prstGeom>
          <a:solidFill>
            <a:srgbClr val="FFFFFF"/>
          </a:solid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http://demo.archivesspace.org/api/users/admin/login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580" name="Shape 58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POST to AS with GUI</a:t>
            </a:r>
          </a:p>
        </p:txBody>
      </p:sp>
      <p:sp>
        <p:nvSpPr>
          <p:cNvPr id="581" name="Shape 581"/>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session.png" id="587" name="Shape 587"/>
          <p:cNvPicPr preferRelativeResize="0"/>
          <p:nvPr/>
        </p:nvPicPr>
        <p:blipFill>
          <a:blip r:embed="rId3">
            <a:alphaModFix/>
          </a:blip>
          <a:stretch>
            <a:fillRect/>
          </a:stretch>
        </p:blipFill>
        <p:spPr>
          <a:xfrm>
            <a:off x="474025" y="1055300"/>
            <a:ext cx="8179149" cy="49586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descr="getResource.png" id="592" name="Shape 592"/>
          <p:cNvPicPr preferRelativeResize="0"/>
          <p:nvPr/>
        </p:nvPicPr>
        <p:blipFill>
          <a:blip r:embed="rId4">
            <a:alphaModFix/>
          </a:blip>
          <a:stretch>
            <a:fillRect/>
          </a:stretch>
        </p:blipFill>
        <p:spPr>
          <a:xfrm>
            <a:off x="741925" y="974975"/>
            <a:ext cx="7660148" cy="4643975"/>
          </a:xfrm>
          <a:prstGeom prst="rect">
            <a:avLst/>
          </a:prstGeom>
          <a:noFill/>
          <a:ln>
            <a:noFill/>
          </a:ln>
        </p:spPr>
      </p:pic>
      <p:sp>
        <p:nvSpPr>
          <p:cNvPr id="593" name="Shape 59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sp>
        <p:nvSpPr>
          <p:cNvPr id="594" name="Shape 594"/>
          <p:cNvSpPr txBox="1"/>
          <p:nvPr/>
        </p:nvSpPr>
        <p:spPr>
          <a:xfrm>
            <a:off x="741900" y="3753375"/>
            <a:ext cx="7660200" cy="13902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X-ArchivesSpace-Session</a:t>
            </a:r>
          </a:p>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http://demo.archivesspace.org/api/repositories/2/resources/</a:t>
            </a:r>
            <a:r>
              <a:rPr lang="en" sz="1800">
                <a:latin typeface="Trebuchet MS"/>
                <a:ea typeface="Trebuchet MS"/>
                <a:cs typeface="Trebuchet MS"/>
                <a:sym typeface="Trebuchet MS"/>
              </a:rPr>
              <a:t>2</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reourceinPM.png" id="600" name="Shape 600"/>
          <p:cNvPicPr preferRelativeResize="0"/>
          <p:nvPr/>
        </p:nvPicPr>
        <p:blipFill>
          <a:blip r:embed="rId3">
            <a:alphaModFix/>
          </a:blip>
          <a:stretch>
            <a:fillRect/>
          </a:stretch>
        </p:blipFill>
        <p:spPr>
          <a:xfrm>
            <a:off x="642712" y="1084325"/>
            <a:ext cx="7841775" cy="47540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Fullscreen_7_18_17__4_50_PM.png" id="606" name="Shape 606"/>
          <p:cNvPicPr preferRelativeResize="0"/>
          <p:nvPr/>
        </p:nvPicPr>
        <p:blipFill>
          <a:blip r:embed="rId3">
            <a:alphaModFix/>
          </a:blip>
          <a:stretch>
            <a:fillRect/>
          </a:stretch>
        </p:blipFill>
        <p:spPr>
          <a:xfrm>
            <a:off x="1086750" y="974975"/>
            <a:ext cx="6970501" cy="49590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Shape 611"/>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rtl="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a:t>
            </a:r>
            <a:r>
              <a:rPr lang="en">
                <a:latin typeface="Trebuchet MS"/>
                <a:ea typeface="Trebuchet MS"/>
                <a:cs typeface="Trebuchet MS"/>
                <a:sym typeface="Trebuchet MS"/>
              </a:rPr>
              <a:t>ASpace_API_Workshop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recordCenter</a:t>
            </a:r>
            <a:r>
              <a:rPr lang="en">
                <a:highlight>
                  <a:srgbClr val="FFFFFF"/>
                </a:highlight>
                <a:latin typeface="Trebuchet MS"/>
                <a:ea typeface="Trebuchet MS"/>
                <a:cs typeface="Trebuchet MS"/>
                <a:sym typeface="Trebuchet MS"/>
              </a:rPr>
              <a:t>Profile.json” with Atom</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Packages &gt; Atom Beautify &gt; Beautify</a:t>
            </a:r>
          </a:p>
          <a:p>
            <a:pPr indent="-228600" lvl="0" marL="457200" rtl="0">
              <a:lnSpc>
                <a:spcPct val="150000"/>
              </a:lnSpc>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Here is the container profile for a record center carton in JSON,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612" name="Shape 61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descr="Fullscreen_7_19_17__9_51_AM.png" id="613" name="Shape 613"/>
          <p:cNvPicPr preferRelativeResize="0"/>
          <p:nvPr/>
        </p:nvPicPr>
        <p:blipFill>
          <a:blip r:embed="rId3">
            <a:alphaModFix/>
          </a:blip>
          <a:stretch>
            <a:fillRect/>
          </a:stretch>
        </p:blipFill>
        <p:spPr>
          <a:xfrm>
            <a:off x="5449050" y="1572587"/>
            <a:ext cx="3687275" cy="19983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descr="Fullscreen_7_19_17__10_15_AM.png" id="618" name="Shape 618"/>
          <p:cNvPicPr preferRelativeResize="0"/>
          <p:nvPr/>
        </p:nvPicPr>
        <p:blipFill>
          <a:blip r:embed="rId4">
            <a:alphaModFix/>
          </a:blip>
          <a:stretch>
            <a:fillRect/>
          </a:stretch>
        </p:blipFill>
        <p:spPr>
          <a:xfrm>
            <a:off x="1094950" y="974975"/>
            <a:ext cx="6937297" cy="4335824"/>
          </a:xfrm>
          <a:prstGeom prst="rect">
            <a:avLst/>
          </a:prstGeom>
          <a:noFill/>
          <a:ln>
            <a:noFill/>
          </a:ln>
        </p:spPr>
      </p:pic>
      <p:sp>
        <p:nvSpPr>
          <p:cNvPr id="619" name="Shape 61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20" name="Shape 620"/>
          <p:cNvSpPr txBox="1"/>
          <p:nvPr/>
        </p:nvSpPr>
        <p:spPr>
          <a:xfrm>
            <a:off x="949050" y="4197900"/>
            <a:ext cx="7245900" cy="9456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http://demo.archivesspace.org/api/container_profiles</a:t>
            </a:r>
            <a:r>
              <a:rPr lang="en" sz="1800">
                <a:latin typeface="Trebuchet MS"/>
                <a:ea typeface="Trebuchet MS"/>
                <a:cs typeface="Trebuchet MS"/>
                <a:sym typeface="Trebuchet MS"/>
              </a:rPr>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19" name="Shape 119"/>
          <p:cNvSpPr txBox="1"/>
          <p:nvPr/>
        </p:nvSpPr>
        <p:spPr>
          <a:xfrm>
            <a:off x="370725" y="10688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rtl="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C:\cygwin64\home\[username]\ASpace_API_Workshop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highlight>
                  <a:srgbClr val="FFFFFF"/>
                </a:highlight>
                <a:latin typeface="Trebuchet MS"/>
                <a:ea typeface="Trebuchet MS"/>
                <a:cs typeface="Trebuchet MS"/>
                <a:sym typeface="Trebuchet MS"/>
              </a:rPr>
              <a:t>Packages &gt; Atom Beautify &gt; Beautify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ALL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626" name="Shape 62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627" name="Shape 627"/>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descr="Fullscreen_7_19_17__10_17_AM.png" id="632" name="Shape 632"/>
          <p:cNvPicPr preferRelativeResize="0"/>
          <p:nvPr/>
        </p:nvPicPr>
        <p:blipFill>
          <a:blip r:embed="rId4">
            <a:alphaModFix/>
          </a:blip>
          <a:stretch>
            <a:fillRect/>
          </a:stretch>
        </p:blipFill>
        <p:spPr>
          <a:xfrm>
            <a:off x="1302612" y="974974"/>
            <a:ext cx="6538772" cy="5012625"/>
          </a:xfrm>
          <a:prstGeom prst="rect">
            <a:avLst/>
          </a:prstGeom>
          <a:noFill/>
          <a:ln>
            <a:noFill/>
          </a:ln>
        </p:spPr>
      </p:pic>
      <p:sp>
        <p:nvSpPr>
          <p:cNvPr id="633" name="Shape 63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34" name="Shape 634"/>
          <p:cNvSpPr txBox="1"/>
          <p:nvPr/>
        </p:nvSpPr>
        <p:spPr>
          <a:xfrm>
            <a:off x="976950" y="4096275"/>
            <a:ext cx="7190100" cy="10473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5"/>
              </a:rPr>
              <a:t>http://</a:t>
            </a:r>
            <a:r>
              <a:rPr lang="en" sz="1800" u="sng">
                <a:solidFill>
                  <a:schemeClr val="hlink"/>
                </a:solidFill>
                <a:latin typeface="Trebuchet MS"/>
                <a:ea typeface="Trebuchet MS"/>
                <a:cs typeface="Trebuchet MS"/>
                <a:sym typeface="Trebuchet MS"/>
                <a:hlinkClick r:id="rId6"/>
              </a:rPr>
              <a:t>demo.archivesspace.org/api</a:t>
            </a:r>
            <a:r>
              <a:rPr lang="en" sz="1800" u="sng">
                <a:solidFill>
                  <a:schemeClr val="hlink"/>
                </a:solidFill>
                <a:latin typeface="Trebuchet MS"/>
                <a:ea typeface="Trebuchet MS"/>
                <a:cs typeface="Trebuchet MS"/>
                <a:sym typeface="Trebuchet MS"/>
                <a:hlinkClick r:id="rId7"/>
              </a:rPr>
              <a:t>/container_profiles</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640" name="Shape 640"/>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take a vacation from computers)</a:t>
            </a:r>
          </a:p>
        </p:txBody>
      </p:sp>
      <p:pic>
        <p:nvPicPr>
          <p:cNvPr id="641" name="Shape 641"/>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pic>
        <p:nvPicPr>
          <p:cNvPr id="646" name="Shape 646"/>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657" name="Shape 6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Why?</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663" name="Shape 663"/>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669" name="Shape 669"/>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673" name="Shape 673"/>
        <p:cNvGrpSpPr/>
        <p:nvPr/>
      </p:nvGrpSpPr>
      <p:grpSpPr>
        <a:xfrm>
          <a:off x="0" y="0"/>
          <a:ext cx="0" cy="0"/>
          <a:chOff x="0" y="0"/>
          <a:chExt cx="0" cy="0"/>
        </a:xfrm>
      </p:grpSpPr>
      <p:sp>
        <p:nvSpPr>
          <p:cNvPr id="674" name="Shape 67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Shape 67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680" name="Shape 680"/>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681" name="Shape 681"/>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682" name="Shape 682"/>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83" name="Shape 683"/>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25" name="Shape 125"/>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26" name="Shape 126"/>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Shape 688"/>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689" name="Shape 689"/>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690" name="Shape 690"/>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691" name="Shape 691"/>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92" name="Shape 692"/>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693" name="Shape 693"/>
          <p:cNvSpPr txBox="1"/>
          <p:nvPr/>
        </p:nvSpPr>
        <p:spPr>
          <a:xfrm>
            <a:off x="5207900" y="2937800"/>
            <a:ext cx="3551700" cy="708600"/>
          </a:xfrm>
          <a:prstGeom prst="rect">
            <a:avLst/>
          </a:prstGeom>
          <a:noFill/>
          <a:ln>
            <a:noFill/>
          </a:ln>
        </p:spPr>
        <p:txBody>
          <a:bodyPr anchorCtr="0" anchor="t" bIns="91425" lIns="91425" rIns="91425" tIns="91425">
            <a:noAutofit/>
          </a:bodyPr>
          <a:lstStyle/>
          <a:p>
            <a:pPr lvl="0" rtl="0" algn="ctr">
              <a:spcBef>
                <a:spcPts val="0"/>
              </a:spcBef>
              <a:buNone/>
            </a:pPr>
            <a:r>
              <a:rPr i="1" lang="en"/>
              <a:t>This means no manual authenticating! Learn to script just for that and call it a win!</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7" name="Shape 697"/>
        <p:cNvGrpSpPr/>
        <p:nvPr/>
      </p:nvGrpSpPr>
      <p:grpSpPr>
        <a:xfrm>
          <a:off x="0" y="0"/>
          <a:ext cx="0" cy="0"/>
          <a:chOff x="0" y="0"/>
          <a:chExt cx="0" cy="0"/>
        </a:xfrm>
      </p:grpSpPr>
      <p:cxnSp>
        <p:nvCxnSpPr>
          <p:cNvPr id="698" name="Shape 69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699" name="Shape 69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0" name="Shape 70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1" name="Shape 701"/>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a:t>
            </a:r>
            <a:r>
              <a:rPr lang="en" u="sng">
                <a:solidFill>
                  <a:schemeClr val="hlink"/>
                </a:solidFill>
                <a:latin typeface="Trebuchet MS"/>
                <a:ea typeface="Trebuchet MS"/>
                <a:cs typeface="Trebuchet MS"/>
                <a:sym typeface="Trebuchet MS"/>
                <a:hlinkClick r:id="rId4"/>
              </a:rPr>
              <a:t>demo.archivesspace.org</a:t>
            </a:r>
            <a:r>
              <a:rPr lang="en">
                <a:solidFill>
                  <a:schemeClr val="dk2"/>
                </a:solidFill>
                <a:latin typeface="Trebuchet MS"/>
                <a:ea typeface="Trebuchet MS"/>
                <a:cs typeface="Trebuchet MS"/>
                <a:sym typeface="Trebuchet MS"/>
              </a:rPr>
              <a:t>)</a:t>
            </a:r>
          </a:p>
        </p:txBody>
      </p:sp>
      <p:sp>
        <p:nvSpPr>
          <p:cNvPr id="702" name="Shape 702"/>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highlight>
                  <a:srgbClr val="D0E0E3"/>
                </a:highlight>
                <a:latin typeface="Consolas"/>
                <a:ea typeface="Consolas"/>
                <a:cs typeface="Consolas"/>
                <a:sym typeface="Consolas"/>
              </a:rPr>
              <a:t>ASpace_API_Workshop</a:t>
            </a:r>
            <a:r>
              <a:rPr lang="en">
                <a:solidFill>
                  <a:schemeClr val="dk2"/>
                </a:solidFill>
                <a:latin typeface="Trebuchet MS"/>
                <a:ea typeface="Trebuchet MS"/>
                <a:cs typeface="Trebuchet MS"/>
                <a:sym typeface="Trebuchet MS"/>
              </a:rPr>
              <a:t> to enter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5"/>
              </a:rPr>
              <a:t>http://</a:t>
            </a:r>
            <a:r>
              <a:rPr lang="en" u="sng">
                <a:solidFill>
                  <a:schemeClr val="hlink"/>
                </a:solidFill>
                <a:latin typeface="Trebuchet MS"/>
                <a:ea typeface="Trebuchet MS"/>
                <a:cs typeface="Trebuchet MS"/>
                <a:sym typeface="Trebuchet MS"/>
                <a:hlinkClick r:id="rId6"/>
              </a:rPr>
              <a:t>demo.archivesspace.org</a:t>
            </a:r>
            <a:r>
              <a:rPr lang="en">
                <a:solidFill>
                  <a:schemeClr val="dk2"/>
                </a:solidFill>
                <a:latin typeface="Trebuchet MS"/>
                <a:ea typeface="Trebuchet MS"/>
                <a:cs typeface="Trebuchet MS"/>
                <a:sym typeface="Trebuchet MS"/>
              </a:rPr>
              <a:t>)</a:t>
            </a:r>
          </a:p>
        </p:txBody>
      </p:sp>
      <p:sp>
        <p:nvSpPr>
          <p:cNvPr id="703" name="Shape 70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704" name="Shape 70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Shape 70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10" name="Shape 710"/>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714" name="Shape 714"/>
        <p:cNvGrpSpPr/>
        <p:nvPr/>
      </p:nvGrpSpPr>
      <p:grpSpPr>
        <a:xfrm>
          <a:off x="0" y="0"/>
          <a:ext cx="0" cy="0"/>
          <a:chOff x="0" y="0"/>
          <a:chExt cx="0" cy="0"/>
        </a:xfrm>
      </p:grpSpPr>
      <p:sp>
        <p:nvSpPr>
          <p:cNvPr id="715" name="Shape 71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Shape 72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21" name="Shape 721"/>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So, your archives might have hundreds or thousands of boxes called “Box 1”</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722" name="Shape 722"/>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Shape 72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28" name="Shape 728"/>
          <p:cNvSpPr txBox="1"/>
          <p:nvPr/>
        </p:nvSpPr>
        <p:spPr>
          <a:xfrm>
            <a:off x="374100" y="1022875"/>
            <a:ext cx="8395800" cy="394200"/>
          </a:xfrm>
          <a:prstGeom prst="rect">
            <a:avLst/>
          </a:prstGeom>
          <a:noFill/>
          <a:ln>
            <a:noFill/>
          </a:ln>
        </p:spPr>
        <p:txBody>
          <a:bodyPr anchorCtr="0" anchor="t" bIns="91425" lIns="91425" rIns="91425" tIns="91425">
            <a:noAutofit/>
          </a:bodyPr>
          <a:lstStyle/>
          <a:p>
            <a:pPr lvl="0" rt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729" name="Shape 729"/>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Shape 73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35" name="Shape 735"/>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a:t>
            </a:r>
            <a:r>
              <a:rPr lang="en" sz="1800" u="sng">
                <a:solidFill>
                  <a:schemeClr val="hlink"/>
                </a:solidFill>
                <a:highlight>
                  <a:srgbClr val="FFFFFF"/>
                </a:highlight>
                <a:latin typeface="Trebuchet MS"/>
                <a:ea typeface="Trebuchet MS"/>
                <a:cs typeface="Trebuchet MS"/>
                <a:sym typeface="Trebuchet MS"/>
                <a:hlinkClick r:id="rId4"/>
              </a:rPr>
              <a:t>demo.archivesspace.org</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5"/>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741" name="Shape 741"/>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5" name="Shape 745"/>
        <p:cNvGrpSpPr/>
        <p:nvPr/>
      </p:nvGrpSpPr>
      <p:grpSpPr>
        <a:xfrm>
          <a:off x="0" y="0"/>
          <a:ext cx="0" cy="0"/>
          <a:chOff x="0" y="0"/>
          <a:chExt cx="0" cy="0"/>
        </a:xfrm>
      </p:grpSpPr>
      <p:cxnSp>
        <p:nvCxnSpPr>
          <p:cNvPr id="746" name="Shape 746"/>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747" name="Shape 74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8" name="Shape 74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9" name="Shape 749"/>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a:t>
            </a:r>
            <a:r>
              <a:rPr lang="en" u="sng">
                <a:solidFill>
                  <a:schemeClr val="hlink"/>
                </a:solidFill>
                <a:latin typeface="Trebuchet MS"/>
                <a:ea typeface="Trebuchet MS"/>
                <a:cs typeface="Trebuchet MS"/>
                <a:sym typeface="Trebuchet MS"/>
                <a:hlinkClick r:id="rId4"/>
              </a:rPr>
              <a:t>demo.archivesspace.org</a:t>
            </a:r>
            <a:r>
              <a:rPr lang="en">
                <a:solidFill>
                  <a:schemeClr val="dk2"/>
                </a:solidFill>
                <a:latin typeface="Trebuchet MS"/>
                <a:ea typeface="Trebuchet MS"/>
                <a:cs typeface="Trebuchet MS"/>
                <a:sym typeface="Trebuchet MS"/>
              </a:rPr>
              <a:t>)</a:t>
            </a:r>
          </a:p>
        </p:txBody>
      </p:sp>
      <p:sp>
        <p:nvSpPr>
          <p:cNvPr id="750" name="Shape 750"/>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highlight>
                  <a:srgbClr val="D0E0E3"/>
                </a:highlight>
                <a:latin typeface="Consolas"/>
                <a:ea typeface="Consolas"/>
                <a:cs typeface="Consolas"/>
                <a:sym typeface="Consolas"/>
              </a:rPr>
              <a:t>ASpace_API_Workshop</a:t>
            </a:r>
            <a:r>
              <a:rPr lang="en">
                <a:solidFill>
                  <a:schemeClr val="dk2"/>
                </a:solidFill>
                <a:latin typeface="Trebuchet MS"/>
                <a:ea typeface="Trebuchet MS"/>
                <a:cs typeface="Trebuchet MS"/>
                <a:sym typeface="Trebuchet MS"/>
              </a:rPr>
              <a:t> to enter the </a:t>
            </a:r>
            <a:r>
              <a:rPr lang="en">
                <a:solidFill>
                  <a:schemeClr val="dk2"/>
                </a:solidFill>
                <a:latin typeface="Trebuchet MS"/>
                <a:ea typeface="Trebuchet MS"/>
                <a:cs typeface="Trebuchet MS"/>
                <a:sym typeface="Trebuchet MS"/>
              </a:rPr>
              <a:t>ASpace_API_Workshop</a:t>
            </a:r>
            <a:r>
              <a:rPr lang="en">
                <a:solidFill>
                  <a:schemeClr val="dk2"/>
                </a:solidFill>
                <a:latin typeface="Trebuchet MS"/>
                <a:ea typeface="Trebuchet MS"/>
                <a:cs typeface="Trebuchet MS"/>
                <a:sym typeface="Trebuchet MS"/>
              </a:rPr>
              <a:t>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5"/>
              </a:rPr>
              <a:t>http://</a:t>
            </a:r>
            <a:r>
              <a:rPr lang="en" u="sng">
                <a:solidFill>
                  <a:schemeClr val="hlink"/>
                </a:solidFill>
                <a:latin typeface="Trebuchet MS"/>
                <a:ea typeface="Trebuchet MS"/>
                <a:cs typeface="Trebuchet MS"/>
                <a:sym typeface="Trebuchet MS"/>
                <a:hlinkClick r:id="rId6"/>
              </a:rPr>
              <a:t>demo.archivesspace.org</a:t>
            </a:r>
            <a:r>
              <a:rPr lang="en">
                <a:solidFill>
                  <a:schemeClr val="dk2"/>
                </a:solidFill>
                <a:latin typeface="Trebuchet MS"/>
                <a:ea typeface="Trebuchet MS"/>
                <a:cs typeface="Trebuchet MS"/>
                <a:sym typeface="Trebuchet MS"/>
              </a:rPr>
              <a:t>)</a:t>
            </a:r>
          </a:p>
        </p:txBody>
      </p:sp>
      <p:sp>
        <p:nvSpPr>
          <p:cNvPr id="751" name="Shape 75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752" name="Shape 75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Shape 75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58" name="Shape 758"/>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32" name="Shape 132"/>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33" name="Shape 133"/>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34" name="Shape 134"/>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762" name="Shape 762"/>
        <p:cNvGrpSpPr/>
        <p:nvPr/>
      </p:nvGrpSpPr>
      <p:grpSpPr>
        <a:xfrm>
          <a:off x="0" y="0"/>
          <a:ext cx="0" cy="0"/>
          <a:chOff x="0" y="0"/>
          <a:chExt cx="0" cy="0"/>
        </a:xfrm>
      </p:grpSpPr>
      <p:sp>
        <p:nvSpPr>
          <p:cNvPr id="763" name="Shape 7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Shape 768"/>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769" name="Shape 769"/>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770" name="Shape 770"/>
          <p:cNvSpPr txBox="1"/>
          <p:nvPr/>
        </p:nvSpPr>
        <p:spPr>
          <a:xfrm>
            <a:off x="1266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Container Profiles</a:t>
            </a:r>
          </a:p>
        </p:txBody>
      </p:sp>
      <p:sp>
        <p:nvSpPr>
          <p:cNvPr id="771" name="Shape 771"/>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772" name="Shape 772"/>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773" name="Shape 773"/>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7" name="Shape 777"/>
        <p:cNvGrpSpPr/>
        <p:nvPr/>
      </p:nvGrpSpPr>
      <p:grpSpPr>
        <a:xfrm>
          <a:off x="0" y="0"/>
          <a:ext cx="0" cy="0"/>
          <a:chOff x="0" y="0"/>
          <a:chExt cx="0" cy="0"/>
        </a:xfrm>
      </p:grpSpPr>
      <p:sp>
        <p:nvSpPr>
          <p:cNvPr id="778" name="Shape 778"/>
          <p:cNvSpPr txBox="1"/>
          <p:nvPr/>
        </p:nvSpPr>
        <p:spPr>
          <a:xfrm>
            <a:off x="227850" y="1061425"/>
            <a:ext cx="8688300" cy="3864900"/>
          </a:xfrm>
          <a:prstGeom prst="rect">
            <a:avLst/>
          </a:prstGeom>
          <a:noFill/>
          <a:ln>
            <a:noFill/>
          </a:ln>
        </p:spPr>
        <p:txBody>
          <a:bodyPr anchorCtr="0" anchor="t" bIns="91425" lIns="91425" rIns="91425" tIns="91425">
            <a:noAutofit/>
          </a:bodyPr>
          <a:lstStyle/>
          <a:p>
            <a:pPr indent="-342900" lvl="0" marL="457200" rtl="0">
              <a:lnSpc>
                <a:spcPct val="115000"/>
              </a:lnSpc>
              <a:spcBef>
                <a:spcPts val="1100"/>
              </a:spcBef>
              <a:spcAft>
                <a:spcPts val="1100"/>
              </a:spcAft>
              <a:buSzPct val="100000"/>
              <a:buAutoNum type="arabicPeriod"/>
            </a:pPr>
            <a:r>
              <a:rPr lang="en" sz="1800">
                <a:solidFill>
                  <a:schemeClr val="dk2"/>
                </a:solidFill>
                <a:latin typeface="Trebuchet MS"/>
                <a:ea typeface="Trebuchet MS"/>
                <a:cs typeface="Trebuchet MS"/>
                <a:sym typeface="Trebuchet MS"/>
              </a:rPr>
              <a:t>Type </a:t>
            </a:r>
            <a:r>
              <a:rPr lang="en" sz="1800">
                <a:highlight>
                  <a:srgbClr val="D0E0E3"/>
                </a:highlight>
                <a:latin typeface="Consolas"/>
                <a:ea typeface="Consolas"/>
                <a:cs typeface="Consolas"/>
                <a:sym typeface="Consolas"/>
              </a:rPr>
              <a:t>ls</a:t>
            </a:r>
            <a:r>
              <a:rPr lang="en" sz="1800">
                <a:solidFill>
                  <a:schemeClr val="dk2"/>
                </a:solidFill>
                <a:latin typeface="Trebuchet MS"/>
                <a:ea typeface="Trebuchet MS"/>
                <a:cs typeface="Trebuchet MS"/>
                <a:sym typeface="Trebuchet MS"/>
              </a:rPr>
              <a:t> and examine the contents of that folder</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AutoNum type="arabicPeriod"/>
            </a:pPr>
            <a:r>
              <a:rPr lang="en" sz="1800">
                <a:solidFill>
                  <a:schemeClr val="dk2"/>
                </a:solidFill>
                <a:latin typeface="Trebuchet MS"/>
                <a:ea typeface="Trebuchet MS"/>
                <a:cs typeface="Trebuchet MS"/>
                <a:sym typeface="Trebuchet MS"/>
              </a:rPr>
              <a:t>Type </a:t>
            </a:r>
            <a:r>
              <a:rPr lang="en" sz="1800">
                <a:solidFill>
                  <a:schemeClr val="dk2"/>
                </a:solidFill>
                <a:highlight>
                  <a:srgbClr val="D0E0E3"/>
                </a:highlight>
                <a:latin typeface="Consolas"/>
                <a:ea typeface="Consolas"/>
                <a:cs typeface="Consolas"/>
                <a:sym typeface="Consolas"/>
              </a:rPr>
              <a:t>python asLinkProfiles.py</a:t>
            </a:r>
            <a:r>
              <a:rPr lang="en" sz="1800">
                <a:solidFill>
                  <a:schemeClr val="dk2"/>
                </a:solidFill>
                <a:latin typeface="Consolas"/>
                <a:ea typeface="Consolas"/>
                <a:cs typeface="Consolas"/>
                <a:sym typeface="Consolas"/>
              </a:rPr>
              <a:t> </a:t>
            </a:r>
            <a:r>
              <a:rPr lang="en" sz="1800">
                <a:solidFill>
                  <a:schemeClr val="dk2"/>
                </a:solidFill>
                <a:latin typeface="Trebuchet MS"/>
                <a:ea typeface="Trebuchet MS"/>
                <a:cs typeface="Trebuchet MS"/>
                <a:sym typeface="Trebuchet MS"/>
              </a:rPr>
              <a:t>(case sensitive!)</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You will be prompted for a resource id and a container id… how do you determine what you need to know?</a:t>
            </a:r>
          </a:p>
          <a:p>
            <a:pPr lvl="0" rtl="0">
              <a:lnSpc>
                <a:spcPct val="115000"/>
              </a:lnSpc>
              <a:spcBef>
                <a:spcPts val="1100"/>
              </a:spcBef>
              <a:spcAft>
                <a:spcPts val="1100"/>
              </a:spcAft>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1100"/>
              </a:spcBef>
              <a:spcAft>
                <a:spcPts val="110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return to ASpace real quick</a:t>
            </a:r>
          </a:p>
        </p:txBody>
      </p:sp>
      <p:sp>
        <p:nvSpPr>
          <p:cNvPr id="779" name="Shape 779"/>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780" name="Shape 78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Shape 785"/>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786" name="Shape 786"/>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787" name="Shape 787"/>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788" name="Shape 788"/>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789" name="Shape 789"/>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790" name="Shape 790"/>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796" name="Shape 796"/>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797" name="Shape 797"/>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801" name="Shape 801"/>
        <p:cNvGrpSpPr/>
        <p:nvPr/>
      </p:nvGrpSpPr>
      <p:grpSpPr>
        <a:xfrm>
          <a:off x="0" y="0"/>
          <a:ext cx="0" cy="0"/>
          <a:chOff x="0" y="0"/>
          <a:chExt cx="0" cy="0"/>
        </a:xfrm>
      </p:grpSpPr>
      <p:sp>
        <p:nvSpPr>
          <p:cNvPr id="802" name="Shape 80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POST across two applications with Python</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808" name="Shape 808"/>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809" name="Shape 809"/>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810" name="Shape 810"/>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811" name="Shape 811"/>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17" name="Shape 817"/>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818" name="Shape 818"/>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Note that archival object’s level</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Shape 82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24" name="Shape 824"/>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825" name="Shape 825"/>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now know that we can access ArchivesSpace’s archival object records via the </a:t>
            </a:r>
            <a:r>
              <a:rPr b="1" lang="en">
                <a:latin typeface="Trebuchet MS"/>
                <a:ea typeface="Trebuchet MS"/>
                <a:cs typeface="Trebuchet MS"/>
                <a:sym typeface="Trebuchet MS"/>
              </a:rPr>
              <a:t>ArchivesSpace API</a:t>
            </a:r>
            <a:r>
              <a:rPr lang="en">
                <a:latin typeface="Trebuchet MS"/>
                <a:ea typeface="Trebuchet MS"/>
                <a:cs typeface="Trebuchet MS"/>
                <a:sym typeface="Trebuchet MS"/>
              </a:rPr>
              <a:t>, right?  </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In fact, with a decent enough search we could probably even have a script return JUST those archival objects with the level </a:t>
            </a:r>
            <a:r>
              <a:rPr b="1" lang="en">
                <a:latin typeface="Trebuchet MS"/>
                <a:ea typeface="Trebuchet MS"/>
                <a:cs typeface="Trebuchet MS"/>
                <a:sym typeface="Trebuchet MS"/>
              </a:rPr>
              <a:t>“Web archive.”</a:t>
            </a:r>
          </a:p>
          <a:p>
            <a:pPr lvl="0" rtl="0">
              <a:lnSpc>
                <a:spcPct val="115000"/>
              </a:lnSpc>
              <a:spcBef>
                <a:spcPts val="0"/>
              </a:spcBef>
              <a:buNone/>
            </a:pPr>
            <a:r>
              <a:t/>
            </a:r>
            <a:endParaRPr b="1">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Since we’re going to want to keep programmatically working with/altering this data after we find it, we’ll use a </a:t>
            </a:r>
            <a:r>
              <a:rPr b="1" lang="en">
                <a:latin typeface="Trebuchet MS"/>
                <a:ea typeface="Trebuchet MS"/>
                <a:cs typeface="Trebuchet MS"/>
                <a:sym typeface="Trebuchet MS"/>
              </a:rPr>
              <a:t>Python script</a:t>
            </a:r>
            <a:r>
              <a:rPr lang="en">
                <a:latin typeface="Trebuchet MS"/>
                <a:ea typeface="Trebuchet MS"/>
                <a:cs typeface="Trebuchet MS"/>
                <a:sym typeface="Trebuchet MS"/>
              </a:rPr>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826" name="Shape 826"/>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827" name="Shape 827"/>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33" name="Shape 833"/>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834" name="Shape 834"/>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835" name="Shape 835"/>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